
<file path=[Content_Types].xml><?xml version="1.0" encoding="utf-8"?>
<Types xmlns="http://schemas.openxmlformats.org/package/2006/content-types">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6"/>
  </p:notesMasterIdLst>
  <p:sldIdLst>
    <p:sldId id="277" r:id="rId2"/>
    <p:sldId id="256" r:id="rId3"/>
    <p:sldId id="257" r:id="rId4"/>
    <p:sldId id="258" r:id="rId5"/>
    <p:sldId id="259" r:id="rId6"/>
    <p:sldId id="260" r:id="rId7"/>
    <p:sldId id="261" r:id="rId8"/>
    <p:sldId id="262" r:id="rId9"/>
    <p:sldId id="263" r:id="rId10"/>
    <p:sldId id="264" r:id="rId11"/>
    <p:sldId id="266" r:id="rId12"/>
    <p:sldId id="278" r:id="rId13"/>
    <p:sldId id="265" r:id="rId14"/>
    <p:sldId id="275" r:id="rId15"/>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p:scale>
          <a:sx n="56" d="100"/>
          <a:sy n="56" d="100"/>
        </p:scale>
        <p:origin x="620" y="308"/>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051344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8676263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37425430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5" Type="http://schemas.microsoft.com/office/2007/relationships/hdphoto" Target="../media/hdphoto2.wdp"/><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
        <p:cNvGrpSpPr/>
        <p:nvPr/>
      </p:nvGrpSpPr>
      <p:grpSpPr>
        <a:xfrm>
          <a:off x="0" y="0"/>
          <a:ext cx="0" cy="0"/>
          <a:chOff x="0" y="0"/>
          <a:chExt cx="0" cy="0"/>
        </a:xfrm>
      </p:grpSpPr>
      <p:sp>
        <p:nvSpPr>
          <p:cNvPr id="7" name="Rectangle 6"/>
          <p:cNvSpPr/>
          <p:nvPr/>
        </p:nvSpPr>
        <p:spPr>
          <a:xfrm>
            <a:off x="1105001" y="1616336"/>
            <a:ext cx="12267590" cy="9682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105001" y="5159636"/>
            <a:ext cx="12267590" cy="9682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105001" y="1781735"/>
            <a:ext cx="12267590" cy="329184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11579058" y="4882708"/>
            <a:ext cx="1297085" cy="129708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1261872" y="1718667"/>
            <a:ext cx="11960352" cy="3642970"/>
          </a:xfrm>
        </p:spPr>
        <p:txBody>
          <a:bodyPr anchor="ctr">
            <a:noAutofit/>
          </a:bodyPr>
          <a:lstStyle>
            <a:lvl1pPr algn="l">
              <a:lnSpc>
                <a:spcPct val="80000"/>
              </a:lnSpc>
              <a:defRPr sz="11520" cap="all" baseline="0">
                <a:blipFill dpi="0" rotWithShape="1">
                  <a:blip r:embed="rId4"/>
                  <a:srcRect/>
                  <a:tile tx="6350" ty="-127000" sx="65000" sy="64000" flip="none" algn="tl"/>
                </a:blipFill>
              </a:defRPr>
            </a:lvl1pPr>
          </a:lstStyle>
          <a:p>
            <a:r>
              <a:rPr lang="en-US"/>
              <a:t>Click to edit Master title style</a:t>
            </a:r>
            <a:endParaRPr lang="en-US" dirty="0"/>
          </a:p>
        </p:txBody>
      </p:sp>
      <p:sp>
        <p:nvSpPr>
          <p:cNvPr id="3" name="Subtitle 2"/>
          <p:cNvSpPr>
            <a:spLocks noGrp="1"/>
          </p:cNvSpPr>
          <p:nvPr>
            <p:ph type="subTitle" idx="1"/>
          </p:nvPr>
        </p:nvSpPr>
        <p:spPr>
          <a:xfrm>
            <a:off x="1283818" y="5266944"/>
            <a:ext cx="9469526" cy="1283818"/>
          </a:xfrm>
        </p:spPr>
        <p:txBody>
          <a:bodyPr>
            <a:normAutofit/>
          </a:bodyPr>
          <a:lstStyle>
            <a:lvl1pPr marL="0" indent="0" algn="l">
              <a:buNone/>
              <a:defRPr sz="2640">
                <a:solidFill>
                  <a:schemeClr val="tx1"/>
                </a:solidFill>
              </a:defRPr>
            </a:lvl1pPr>
            <a:lvl2pPr marL="548640" indent="0" algn="ctr">
              <a:buNone/>
              <a:defRPr sz="2640"/>
            </a:lvl2pPr>
            <a:lvl3pPr marL="1097280" indent="0" algn="ctr">
              <a:buNone/>
              <a:defRPr sz="2640"/>
            </a:lvl3pPr>
            <a:lvl4pPr marL="1645920" indent="0" algn="ctr">
              <a:buNone/>
              <a:defRPr sz="2400"/>
            </a:lvl4pPr>
            <a:lvl5pPr marL="2194560" indent="0" algn="ctr">
              <a:buNone/>
              <a:defRPr sz="2400"/>
            </a:lvl5pPr>
            <a:lvl6pPr marL="2743200" indent="0" algn="ctr">
              <a:buNone/>
              <a:defRPr sz="2400"/>
            </a:lvl6pPr>
            <a:lvl7pPr marL="3291840" indent="0" algn="ctr">
              <a:buNone/>
              <a:defRPr sz="2400"/>
            </a:lvl7pPr>
            <a:lvl8pPr marL="3840480" indent="0" algn="ctr">
              <a:buNone/>
              <a:defRPr sz="2400"/>
            </a:lvl8pPr>
            <a:lvl9pPr marL="4389120" indent="0" algn="ctr">
              <a:buNone/>
              <a:defRPr sz="24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3284890-85D2-4D7B-8EF5-15A9C1DB8F42}" type="datetimeFigureOut">
              <a:rPr lang="en-US" dirty="0"/>
              <a:t>9/23/2024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1511279" y="5147201"/>
            <a:ext cx="1432642" cy="768096"/>
          </a:xfrm>
        </p:spPr>
        <p:txBody>
          <a:bodyPr/>
          <a:lstStyle>
            <a:lvl1pPr>
              <a:defRPr sz="3360"/>
            </a:lvl1pPr>
          </a:lstStyle>
          <a:p>
            <a:fld id="{4FAB73BC-B049-4115-A692-8D63A059BFB8}" type="slidenum">
              <a:rPr lang="en-US" dirty="0"/>
              <a:pPr/>
              <a:t>‹#›</a:t>
            </a:fld>
            <a:endParaRPr lang="en-US" dirty="0"/>
          </a:p>
        </p:txBody>
      </p:sp>
    </p:spTree>
    <p:extLst>
      <p:ext uri="{BB962C8B-B14F-4D97-AF65-F5344CB8AC3E}">
        <p14:creationId xmlns:p14="http://schemas.microsoft.com/office/powerpoint/2010/main" val="16772676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A4E7D1B-D673-4CF6-8672-009D42ABD2A0}" type="datetimeFigureOut">
              <a:rPr lang="en-US" dirty="0"/>
              <a:t>9/23/2024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380981063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pixabay.com/en/thank-you-letters-2204270/" TargetMode="External"/><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5F1808-2D11-8E6B-DF46-E4458C60062F}"/>
              </a:ext>
            </a:extLst>
          </p:cNvPr>
          <p:cNvSpPr>
            <a:spLocks noGrp="1"/>
          </p:cNvSpPr>
          <p:nvPr>
            <p:ph type="ctrTitle"/>
          </p:nvPr>
        </p:nvSpPr>
        <p:spPr>
          <a:xfrm>
            <a:off x="1261872" y="1451610"/>
            <a:ext cx="11960352" cy="4011930"/>
          </a:xfrm>
        </p:spPr>
        <p:txBody>
          <a:bodyPr/>
          <a:lstStyle/>
          <a:p>
            <a:r>
              <a:rPr lang="en-IN" sz="10820" b="1" dirty="0"/>
              <a:t>CODE OPTIMIZATION TECHNIQUES IN C.D</a:t>
            </a:r>
          </a:p>
        </p:txBody>
      </p:sp>
      <p:sp>
        <p:nvSpPr>
          <p:cNvPr id="3" name="Subtitle 2">
            <a:extLst>
              <a:ext uri="{FF2B5EF4-FFF2-40B4-BE49-F238E27FC236}">
                <a16:creationId xmlns:a16="http://schemas.microsoft.com/office/drawing/2014/main" id="{647B4F01-DA4E-963B-73DE-51279C9C7A68}"/>
              </a:ext>
            </a:extLst>
          </p:cNvPr>
          <p:cNvSpPr>
            <a:spLocks noGrp="1"/>
          </p:cNvSpPr>
          <p:nvPr>
            <p:ph type="subTitle" idx="1"/>
          </p:nvPr>
        </p:nvSpPr>
        <p:spPr>
          <a:xfrm>
            <a:off x="8339329" y="6153349"/>
            <a:ext cx="4734325" cy="1666507"/>
          </a:xfrm>
        </p:spPr>
        <p:txBody>
          <a:bodyPr>
            <a:noAutofit/>
          </a:bodyPr>
          <a:lstStyle/>
          <a:p>
            <a:pPr>
              <a:spcAft>
                <a:spcPts val="800"/>
              </a:spcAft>
            </a:pPr>
            <a:r>
              <a:rPr lang="en-US" sz="2400" b="1" dirty="0">
                <a:effectLst/>
                <a:latin typeface="Britannic Bold" panose="020B0903060703020204" pitchFamily="34" charset="0"/>
                <a:ea typeface="Times New Roman" panose="02020603050405020304" pitchFamily="18" charset="0"/>
              </a:rPr>
              <a:t>G. PUNEETH</a:t>
            </a:r>
          </a:p>
          <a:p>
            <a:pPr>
              <a:spcAft>
                <a:spcPts val="800"/>
              </a:spcAft>
            </a:pPr>
            <a:r>
              <a:rPr lang="en-IN" sz="2400" b="1" dirty="0">
                <a:effectLst/>
                <a:latin typeface="Britannic Bold" panose="020B0903060703020204" pitchFamily="34" charset="0"/>
                <a:ea typeface="Times New Roman" panose="02020603050405020304" pitchFamily="18" charset="0"/>
              </a:rPr>
              <a:t>SHAIK JAMEEL AHAMMAD</a:t>
            </a:r>
            <a:endParaRPr lang="en-IN" sz="2400" b="1" dirty="0">
              <a:effectLst/>
              <a:latin typeface="Britannic Bold" panose="020B0903060703020204" pitchFamily="34" charset="0"/>
              <a:ea typeface="Calibri" panose="020F0502020204030204" pitchFamily="34" charset="0"/>
            </a:endParaRPr>
          </a:p>
          <a:p>
            <a:pPr>
              <a:spcAft>
                <a:spcPts val="800"/>
              </a:spcAft>
            </a:pPr>
            <a:r>
              <a:rPr lang="en-IN" sz="2400" b="1" dirty="0">
                <a:effectLst/>
                <a:latin typeface="Britannic Bold" panose="020B0903060703020204" pitchFamily="34" charset="0"/>
                <a:ea typeface="Times New Roman" panose="02020603050405020304" pitchFamily="18" charset="0"/>
              </a:rPr>
              <a:t>SAI SRIKANTH.B</a:t>
            </a:r>
            <a:endParaRPr lang="en-IN" sz="2400" b="1" dirty="0">
              <a:effectLst/>
              <a:latin typeface="Britannic Bold" panose="020B0903060703020204" pitchFamily="34" charset="0"/>
              <a:ea typeface="Calibri" panose="020F0502020204030204" pitchFamily="34" charset="0"/>
            </a:endParaRPr>
          </a:p>
        </p:txBody>
      </p:sp>
    </p:spTree>
    <p:extLst>
      <p:ext uri="{BB962C8B-B14F-4D97-AF65-F5344CB8AC3E}">
        <p14:creationId xmlns:p14="http://schemas.microsoft.com/office/powerpoint/2010/main" val="410494844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Shape 0"/>
          <p:cNvSpPr/>
          <p:nvPr/>
        </p:nvSpPr>
        <p:spPr>
          <a:xfrm>
            <a:off x="0" y="-86916"/>
            <a:ext cx="14630400" cy="8229600"/>
          </a:xfrm>
          <a:prstGeom prst="rect">
            <a:avLst/>
          </a:prstGeom>
          <a:solidFill>
            <a:srgbClr val="EDF1F8"/>
          </a:solidFill>
          <a:ln/>
        </p:spPr>
      </p:sp>
      <p:sp>
        <p:nvSpPr>
          <p:cNvPr id="4" name="Text 2"/>
          <p:cNvSpPr/>
          <p:nvPr/>
        </p:nvSpPr>
        <p:spPr>
          <a:xfrm>
            <a:off x="2557820" y="550783"/>
            <a:ext cx="6998494" cy="625912"/>
          </a:xfrm>
          <a:prstGeom prst="rect">
            <a:avLst/>
          </a:prstGeom>
          <a:noFill/>
          <a:ln/>
        </p:spPr>
        <p:txBody>
          <a:bodyPr wrap="none" rtlCol="0" anchor="t"/>
          <a:lstStyle/>
          <a:p>
            <a:pPr marL="0" indent="0">
              <a:lnSpc>
                <a:spcPts val="4929"/>
              </a:lnSpc>
              <a:buNone/>
            </a:pPr>
            <a:r>
              <a:rPr lang="en-US" sz="3943" dirty="0">
                <a:solidFill>
                  <a:srgbClr val="476FD6"/>
                </a:solidFill>
                <a:latin typeface="Roboto Slab" pitchFamily="34" charset="0"/>
                <a:ea typeface="Roboto Slab" pitchFamily="34" charset="-122"/>
                <a:cs typeface="Roboto Slab" pitchFamily="34" charset="-120"/>
              </a:rPr>
              <a:t>Register Allocation Strategies</a:t>
            </a:r>
            <a:endParaRPr lang="en-US" sz="3943" dirty="0"/>
          </a:p>
        </p:txBody>
      </p:sp>
      <p:sp>
        <p:nvSpPr>
          <p:cNvPr id="5" name="Text 3"/>
          <p:cNvSpPr/>
          <p:nvPr/>
        </p:nvSpPr>
        <p:spPr>
          <a:xfrm>
            <a:off x="2557820" y="1577221"/>
            <a:ext cx="9514761" cy="961192"/>
          </a:xfrm>
          <a:prstGeom prst="rect">
            <a:avLst/>
          </a:prstGeom>
          <a:noFill/>
          <a:ln/>
        </p:spPr>
        <p:txBody>
          <a:bodyPr wrap="square" rtlCol="0" anchor="t"/>
          <a:lstStyle/>
          <a:p>
            <a:pPr marL="0" indent="0">
              <a:lnSpc>
                <a:spcPts val="2524"/>
              </a:lnSpc>
              <a:buNone/>
            </a:pPr>
            <a:r>
              <a:rPr lang="en-US" sz="1577" dirty="0">
                <a:solidFill>
                  <a:srgbClr val="15213F"/>
                </a:solidFill>
                <a:latin typeface="Roboto" pitchFamily="34" charset="0"/>
                <a:ea typeface="Roboto" pitchFamily="34" charset="-122"/>
                <a:cs typeface="Roboto" pitchFamily="34" charset="-120"/>
              </a:rPr>
              <a:t>Efficient register allocation is a critical component of modern compiler design, ensuring optimal utilization of a computer's limited number of registers. Compilers employ a variety of strategies to address this challenge, each with its own strengths and trade-offs.</a:t>
            </a:r>
            <a:endParaRPr lang="en-US" sz="1577" dirty="0"/>
          </a:p>
        </p:txBody>
      </p:sp>
      <p:sp>
        <p:nvSpPr>
          <p:cNvPr id="8" name="Text 6"/>
          <p:cNvSpPr/>
          <p:nvPr/>
        </p:nvSpPr>
        <p:spPr>
          <a:xfrm>
            <a:off x="7465338" y="2863810"/>
            <a:ext cx="4607243" cy="600908"/>
          </a:xfrm>
          <a:prstGeom prst="rect">
            <a:avLst/>
          </a:prstGeom>
          <a:noFill/>
          <a:ln/>
        </p:spPr>
        <p:txBody>
          <a:bodyPr wrap="none" rtlCol="0" anchor="t"/>
          <a:lstStyle/>
          <a:p>
            <a:pPr marL="0" indent="0" algn="ctr">
              <a:lnSpc>
                <a:spcPts val="4732"/>
              </a:lnSpc>
              <a:buNone/>
            </a:pPr>
            <a:endParaRPr lang="en-US" sz="4732" dirty="0"/>
          </a:p>
        </p:txBody>
      </p:sp>
      <p:sp>
        <p:nvSpPr>
          <p:cNvPr id="9" name="Text 7"/>
          <p:cNvSpPr/>
          <p:nvPr/>
        </p:nvSpPr>
        <p:spPr>
          <a:xfrm>
            <a:off x="4545924" y="3428404"/>
            <a:ext cx="3022283" cy="312896"/>
          </a:xfrm>
          <a:prstGeom prst="rect">
            <a:avLst/>
          </a:prstGeom>
          <a:noFill/>
          <a:ln/>
        </p:spPr>
        <p:txBody>
          <a:bodyPr wrap="none" rtlCol="0" anchor="t"/>
          <a:lstStyle/>
          <a:p>
            <a:pPr marL="0" indent="0" algn="ctr">
              <a:lnSpc>
                <a:spcPts val="2464"/>
              </a:lnSpc>
              <a:buNone/>
            </a:pPr>
            <a:r>
              <a:rPr lang="en-US" sz="1972" dirty="0">
                <a:solidFill>
                  <a:srgbClr val="476FD6"/>
                </a:solidFill>
                <a:latin typeface="Roboto Slab" pitchFamily="34" charset="0"/>
                <a:ea typeface="Roboto Slab" pitchFamily="34" charset="-122"/>
                <a:cs typeface="Roboto Slab" pitchFamily="34" charset="-120"/>
              </a:rPr>
              <a:t>Managing Register Usage</a:t>
            </a:r>
            <a:endParaRPr lang="en-US" sz="1972" dirty="0"/>
          </a:p>
        </p:txBody>
      </p:sp>
      <p:sp>
        <p:nvSpPr>
          <p:cNvPr id="10" name="Text 8"/>
          <p:cNvSpPr/>
          <p:nvPr/>
        </p:nvSpPr>
        <p:spPr>
          <a:xfrm>
            <a:off x="3753445" y="4114800"/>
            <a:ext cx="4607243" cy="961192"/>
          </a:xfrm>
          <a:prstGeom prst="rect">
            <a:avLst/>
          </a:prstGeom>
          <a:noFill/>
          <a:ln/>
        </p:spPr>
        <p:txBody>
          <a:bodyPr wrap="square" rtlCol="0" anchor="t"/>
          <a:lstStyle/>
          <a:p>
            <a:pPr marL="0" indent="0" algn="ctr">
              <a:lnSpc>
                <a:spcPts val="2524"/>
              </a:lnSpc>
              <a:buNone/>
            </a:pPr>
            <a:r>
              <a:rPr lang="en-US" sz="1577" dirty="0">
                <a:solidFill>
                  <a:srgbClr val="15213F"/>
                </a:solidFill>
                <a:latin typeface="Roboto" pitchFamily="34" charset="0"/>
                <a:ea typeface="Roboto" pitchFamily="34" charset="-122"/>
                <a:cs typeface="Roboto" pitchFamily="34" charset="-120"/>
              </a:rPr>
              <a:t>Compilers must carefully balance register pressure, avoiding spills to memory that can significantly impact performance.</a:t>
            </a:r>
            <a:endParaRPr lang="en-US" sz="1577" dirty="0"/>
          </a:p>
        </p:txBody>
      </p:sp>
      <p:sp>
        <p:nvSpPr>
          <p:cNvPr id="13" name="Text 11"/>
          <p:cNvSpPr/>
          <p:nvPr/>
        </p:nvSpPr>
        <p:spPr>
          <a:xfrm>
            <a:off x="7465338" y="5434608"/>
            <a:ext cx="4607243" cy="600908"/>
          </a:xfrm>
          <a:prstGeom prst="rect">
            <a:avLst/>
          </a:prstGeom>
          <a:noFill/>
          <a:ln/>
        </p:spPr>
        <p:txBody>
          <a:bodyPr wrap="none" rtlCol="0" anchor="t"/>
          <a:lstStyle/>
          <a:p>
            <a:pPr marL="0" indent="0" algn="ctr">
              <a:lnSpc>
                <a:spcPts val="4732"/>
              </a:lnSpc>
              <a:buNone/>
            </a:pPr>
            <a:endParaRPr lang="en-US" sz="4732" dirty="0"/>
          </a:p>
        </p:txBody>
      </p:sp>
      <p:sp>
        <p:nvSpPr>
          <p:cNvPr id="14" name="Text 12"/>
          <p:cNvSpPr/>
          <p:nvPr/>
        </p:nvSpPr>
        <p:spPr>
          <a:xfrm>
            <a:off x="4830961" y="5449492"/>
            <a:ext cx="2634377" cy="312896"/>
          </a:xfrm>
          <a:prstGeom prst="rect">
            <a:avLst/>
          </a:prstGeom>
          <a:noFill/>
          <a:ln/>
        </p:spPr>
        <p:txBody>
          <a:bodyPr wrap="none" rtlCol="0" anchor="t"/>
          <a:lstStyle/>
          <a:p>
            <a:pPr marL="0" indent="0" algn="ctr">
              <a:lnSpc>
                <a:spcPts val="2464"/>
              </a:lnSpc>
              <a:buNone/>
            </a:pPr>
            <a:r>
              <a:rPr lang="en-US" sz="1972" dirty="0">
                <a:solidFill>
                  <a:srgbClr val="476FD6"/>
                </a:solidFill>
                <a:latin typeface="Roboto Slab" pitchFamily="34" charset="0"/>
                <a:ea typeface="Roboto Slab" pitchFamily="34" charset="-122"/>
                <a:cs typeface="Roboto Slab" pitchFamily="34" charset="-120"/>
              </a:rPr>
              <a:t>Allocation Algorithms</a:t>
            </a:r>
            <a:endParaRPr lang="en-US" sz="1972" dirty="0"/>
          </a:p>
        </p:txBody>
      </p:sp>
      <p:sp>
        <p:nvSpPr>
          <p:cNvPr id="15" name="Text 13"/>
          <p:cNvSpPr/>
          <p:nvPr/>
        </p:nvSpPr>
        <p:spPr>
          <a:xfrm>
            <a:off x="4064216" y="6238220"/>
            <a:ext cx="4607243" cy="961192"/>
          </a:xfrm>
          <a:prstGeom prst="rect">
            <a:avLst/>
          </a:prstGeom>
          <a:noFill/>
          <a:ln/>
        </p:spPr>
        <p:txBody>
          <a:bodyPr wrap="square" rtlCol="0" anchor="t"/>
          <a:lstStyle/>
          <a:p>
            <a:pPr marL="0" indent="0" algn="ctr">
              <a:lnSpc>
                <a:spcPts val="2524"/>
              </a:lnSpc>
              <a:buNone/>
            </a:pPr>
            <a:r>
              <a:rPr lang="en-US" sz="1577" dirty="0">
                <a:solidFill>
                  <a:srgbClr val="15213F"/>
                </a:solidFill>
                <a:latin typeface="Roboto" pitchFamily="34" charset="0"/>
                <a:ea typeface="Roboto" pitchFamily="34" charset="-122"/>
                <a:cs typeface="Roboto" pitchFamily="34" charset="-120"/>
              </a:rPr>
              <a:t>Advanced heuristic-based algorithms, such as graph coloring, are used to map program variables to physical registers.</a:t>
            </a:r>
            <a:endParaRPr lang="en-US" sz="1577"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86916"/>
            <a:ext cx="14630400" cy="8229600"/>
          </a:xfrm>
          <a:prstGeom prst="rect">
            <a:avLst/>
          </a:prstGeom>
          <a:solidFill>
            <a:srgbClr val="EDF1F8"/>
          </a:solidFill>
          <a:ln/>
        </p:spPr>
      </p:sp>
      <p:sp>
        <p:nvSpPr>
          <p:cNvPr id="3" name="TextBox 2">
            <a:extLst>
              <a:ext uri="{FF2B5EF4-FFF2-40B4-BE49-F238E27FC236}">
                <a16:creationId xmlns:a16="http://schemas.microsoft.com/office/drawing/2014/main" id="{CAA39AC5-874B-D4F3-C6AD-5F3400C72C65}"/>
              </a:ext>
            </a:extLst>
          </p:cNvPr>
          <p:cNvSpPr txBox="1"/>
          <p:nvPr/>
        </p:nvSpPr>
        <p:spPr>
          <a:xfrm>
            <a:off x="1650381" y="367991"/>
            <a:ext cx="4661210" cy="6510500"/>
          </a:xfrm>
          <a:prstGeom prst="rect">
            <a:avLst/>
          </a:prstGeom>
          <a:noFill/>
        </p:spPr>
        <p:txBody>
          <a:bodyPr wrap="square" rtlCol="0">
            <a:spAutoFit/>
          </a:bodyPr>
          <a:lstStyle/>
          <a:p>
            <a:pPr algn="just">
              <a:lnSpc>
                <a:spcPct val="115000"/>
              </a:lnSpc>
              <a:spcAft>
                <a:spcPts val="800"/>
              </a:spcAft>
            </a:pPr>
            <a:r>
              <a:rPr lang="en-US" sz="1600" b="1" dirty="0">
                <a:solidFill>
                  <a:schemeClr val="tx2"/>
                </a:solidFill>
                <a:effectLst/>
                <a:latin typeface="Times New Roman" panose="02020603050405020304" pitchFamily="18" charset="0"/>
                <a:ea typeface="Times New Roman" panose="02020603050405020304" pitchFamily="18" charset="0"/>
              </a:rPr>
              <a:t>Before optimization</a:t>
            </a:r>
            <a:endParaRPr lang="en-IN" sz="1600" dirty="0">
              <a:solidFill>
                <a:schemeClr val="tx2"/>
              </a:solidFill>
              <a:effectLst/>
              <a:latin typeface="Calibri" panose="020F0502020204030204" pitchFamily="34" charset="0"/>
              <a:ea typeface="Calibri" panose="020F0502020204030204" pitchFamily="34" charset="0"/>
            </a:endParaRPr>
          </a:p>
          <a:p>
            <a:pPr algn="just">
              <a:lnSpc>
                <a:spcPct val="115000"/>
              </a:lnSpc>
              <a:spcAft>
                <a:spcPts val="800"/>
              </a:spcAft>
            </a:pPr>
            <a:r>
              <a:rPr lang="en-US" sz="1600" dirty="0">
                <a:solidFill>
                  <a:schemeClr val="accent5">
                    <a:lumMod val="50000"/>
                  </a:schemeClr>
                </a:solidFill>
                <a:effectLst/>
                <a:latin typeface="Times New Roman" panose="02020603050405020304" pitchFamily="18" charset="0"/>
                <a:ea typeface="Times New Roman" panose="02020603050405020304" pitchFamily="18" charset="0"/>
              </a:rPr>
              <a:t>#include &lt;</a:t>
            </a:r>
            <a:r>
              <a:rPr lang="en-US" sz="1600" dirty="0" err="1">
                <a:solidFill>
                  <a:schemeClr val="accent5">
                    <a:lumMod val="50000"/>
                  </a:schemeClr>
                </a:solidFill>
                <a:effectLst/>
                <a:latin typeface="Times New Roman" panose="02020603050405020304" pitchFamily="18" charset="0"/>
                <a:ea typeface="Times New Roman" panose="02020603050405020304" pitchFamily="18" charset="0"/>
              </a:rPr>
              <a:t>stdio.h</a:t>
            </a:r>
            <a:r>
              <a:rPr lang="en-US" sz="1600" dirty="0">
                <a:solidFill>
                  <a:schemeClr val="accent5">
                    <a:lumMod val="50000"/>
                  </a:schemeClr>
                </a:solidFill>
                <a:effectLst/>
                <a:latin typeface="Times New Roman" panose="02020603050405020304" pitchFamily="18" charset="0"/>
                <a:ea typeface="Times New Roman" panose="02020603050405020304" pitchFamily="18" charset="0"/>
              </a:rPr>
              <a:t>&gt;</a:t>
            </a:r>
            <a:endParaRPr lang="en-IN" sz="1600" dirty="0">
              <a:solidFill>
                <a:schemeClr val="accent5">
                  <a:lumMod val="50000"/>
                </a:schemeClr>
              </a:solidFill>
              <a:effectLst/>
              <a:latin typeface="Calibri" panose="020F0502020204030204" pitchFamily="34" charset="0"/>
              <a:ea typeface="Calibri" panose="020F0502020204030204" pitchFamily="34" charset="0"/>
            </a:endParaRPr>
          </a:p>
          <a:p>
            <a:pPr algn="just">
              <a:lnSpc>
                <a:spcPct val="115000"/>
              </a:lnSpc>
              <a:spcAft>
                <a:spcPts val="800"/>
              </a:spcAft>
            </a:pPr>
            <a:r>
              <a:rPr lang="en-US" sz="1600" dirty="0">
                <a:solidFill>
                  <a:schemeClr val="accent5">
                    <a:lumMod val="50000"/>
                  </a:schemeClr>
                </a:solidFill>
                <a:effectLst/>
                <a:latin typeface="Times New Roman" panose="02020603050405020304" pitchFamily="18" charset="0"/>
                <a:ea typeface="Times New Roman" panose="02020603050405020304" pitchFamily="18" charset="0"/>
              </a:rPr>
              <a:t> </a:t>
            </a:r>
            <a:endParaRPr lang="en-IN" sz="1600" dirty="0">
              <a:solidFill>
                <a:schemeClr val="accent5">
                  <a:lumMod val="50000"/>
                </a:schemeClr>
              </a:solidFill>
              <a:effectLst/>
              <a:latin typeface="Calibri" panose="020F0502020204030204" pitchFamily="34" charset="0"/>
              <a:ea typeface="Calibri" panose="020F0502020204030204" pitchFamily="34" charset="0"/>
            </a:endParaRPr>
          </a:p>
          <a:p>
            <a:pPr algn="just">
              <a:lnSpc>
                <a:spcPct val="115000"/>
              </a:lnSpc>
              <a:spcAft>
                <a:spcPts val="800"/>
              </a:spcAft>
            </a:pPr>
            <a:r>
              <a:rPr lang="en-US" sz="1600" dirty="0">
                <a:solidFill>
                  <a:schemeClr val="accent5">
                    <a:lumMod val="50000"/>
                  </a:schemeClr>
                </a:solidFill>
                <a:effectLst/>
                <a:latin typeface="Times New Roman" panose="02020603050405020304" pitchFamily="18" charset="0"/>
                <a:ea typeface="Times New Roman" panose="02020603050405020304" pitchFamily="18" charset="0"/>
              </a:rPr>
              <a:t>int factorial(int n) {</a:t>
            </a:r>
            <a:endParaRPr lang="en-IN" sz="1600" dirty="0">
              <a:solidFill>
                <a:schemeClr val="accent5">
                  <a:lumMod val="50000"/>
                </a:schemeClr>
              </a:solidFill>
              <a:effectLst/>
              <a:latin typeface="Calibri" panose="020F0502020204030204" pitchFamily="34" charset="0"/>
              <a:ea typeface="Calibri" panose="020F0502020204030204" pitchFamily="34" charset="0"/>
            </a:endParaRPr>
          </a:p>
          <a:p>
            <a:pPr algn="just">
              <a:lnSpc>
                <a:spcPct val="115000"/>
              </a:lnSpc>
              <a:spcAft>
                <a:spcPts val="800"/>
              </a:spcAft>
            </a:pPr>
            <a:r>
              <a:rPr lang="en-US" sz="1600" dirty="0">
                <a:solidFill>
                  <a:schemeClr val="accent5">
                    <a:lumMod val="50000"/>
                  </a:schemeClr>
                </a:solidFill>
                <a:effectLst/>
                <a:latin typeface="Times New Roman" panose="02020603050405020304" pitchFamily="18" charset="0"/>
                <a:ea typeface="Times New Roman" panose="02020603050405020304" pitchFamily="18" charset="0"/>
              </a:rPr>
              <a:t>    if (n &lt;= 1) {</a:t>
            </a:r>
            <a:endParaRPr lang="en-IN" sz="1600" dirty="0">
              <a:solidFill>
                <a:schemeClr val="accent5">
                  <a:lumMod val="50000"/>
                </a:schemeClr>
              </a:solidFill>
              <a:effectLst/>
              <a:latin typeface="Calibri" panose="020F0502020204030204" pitchFamily="34" charset="0"/>
              <a:ea typeface="Calibri" panose="020F0502020204030204" pitchFamily="34" charset="0"/>
            </a:endParaRPr>
          </a:p>
          <a:p>
            <a:pPr algn="just">
              <a:lnSpc>
                <a:spcPct val="115000"/>
              </a:lnSpc>
              <a:spcAft>
                <a:spcPts val="800"/>
              </a:spcAft>
            </a:pPr>
            <a:r>
              <a:rPr lang="en-US" sz="1600" dirty="0">
                <a:solidFill>
                  <a:schemeClr val="accent5">
                    <a:lumMod val="50000"/>
                  </a:schemeClr>
                </a:solidFill>
                <a:effectLst/>
                <a:latin typeface="Times New Roman" panose="02020603050405020304" pitchFamily="18" charset="0"/>
                <a:ea typeface="Times New Roman" panose="02020603050405020304" pitchFamily="18" charset="0"/>
              </a:rPr>
              <a:t>        return 1;</a:t>
            </a:r>
            <a:endParaRPr lang="en-IN" sz="1600" dirty="0">
              <a:solidFill>
                <a:schemeClr val="accent5">
                  <a:lumMod val="50000"/>
                </a:schemeClr>
              </a:solidFill>
              <a:effectLst/>
              <a:latin typeface="Calibri" panose="020F0502020204030204" pitchFamily="34" charset="0"/>
              <a:ea typeface="Calibri" panose="020F0502020204030204" pitchFamily="34" charset="0"/>
            </a:endParaRPr>
          </a:p>
          <a:p>
            <a:pPr algn="just">
              <a:lnSpc>
                <a:spcPct val="115000"/>
              </a:lnSpc>
              <a:spcAft>
                <a:spcPts val="800"/>
              </a:spcAft>
            </a:pPr>
            <a:r>
              <a:rPr lang="en-US" sz="1600" dirty="0">
                <a:solidFill>
                  <a:schemeClr val="accent5">
                    <a:lumMod val="50000"/>
                  </a:schemeClr>
                </a:solidFill>
                <a:effectLst/>
                <a:latin typeface="Times New Roman" panose="02020603050405020304" pitchFamily="18" charset="0"/>
                <a:ea typeface="Times New Roman" panose="02020603050405020304" pitchFamily="18" charset="0"/>
              </a:rPr>
              <a:t>    } else {</a:t>
            </a:r>
            <a:endParaRPr lang="en-IN" sz="1600" dirty="0">
              <a:solidFill>
                <a:schemeClr val="accent5">
                  <a:lumMod val="50000"/>
                </a:schemeClr>
              </a:solidFill>
              <a:effectLst/>
              <a:latin typeface="Calibri" panose="020F0502020204030204" pitchFamily="34" charset="0"/>
              <a:ea typeface="Calibri" panose="020F0502020204030204" pitchFamily="34" charset="0"/>
            </a:endParaRPr>
          </a:p>
          <a:p>
            <a:pPr algn="just">
              <a:lnSpc>
                <a:spcPct val="115000"/>
              </a:lnSpc>
              <a:spcAft>
                <a:spcPts val="800"/>
              </a:spcAft>
            </a:pPr>
            <a:r>
              <a:rPr lang="en-US" sz="1600" dirty="0">
                <a:solidFill>
                  <a:schemeClr val="accent5">
                    <a:lumMod val="50000"/>
                  </a:schemeClr>
                </a:solidFill>
                <a:effectLst/>
                <a:latin typeface="Times New Roman" panose="02020603050405020304" pitchFamily="18" charset="0"/>
                <a:ea typeface="Times New Roman" panose="02020603050405020304" pitchFamily="18" charset="0"/>
              </a:rPr>
              <a:t>        return n * factorial(n - 1);</a:t>
            </a:r>
            <a:endParaRPr lang="en-IN" sz="1600" dirty="0">
              <a:solidFill>
                <a:schemeClr val="accent5">
                  <a:lumMod val="50000"/>
                </a:schemeClr>
              </a:solidFill>
              <a:effectLst/>
              <a:latin typeface="Calibri" panose="020F0502020204030204" pitchFamily="34" charset="0"/>
              <a:ea typeface="Calibri" panose="020F0502020204030204" pitchFamily="34" charset="0"/>
            </a:endParaRPr>
          </a:p>
          <a:p>
            <a:pPr algn="just">
              <a:lnSpc>
                <a:spcPct val="115000"/>
              </a:lnSpc>
              <a:spcAft>
                <a:spcPts val="800"/>
              </a:spcAft>
            </a:pPr>
            <a:r>
              <a:rPr lang="en-US" sz="1600" dirty="0">
                <a:solidFill>
                  <a:schemeClr val="accent5">
                    <a:lumMod val="50000"/>
                  </a:schemeClr>
                </a:solidFill>
                <a:effectLst/>
                <a:latin typeface="Times New Roman" panose="02020603050405020304" pitchFamily="18" charset="0"/>
                <a:ea typeface="Times New Roman" panose="02020603050405020304" pitchFamily="18" charset="0"/>
              </a:rPr>
              <a:t>    }</a:t>
            </a:r>
            <a:endParaRPr lang="en-IN" sz="1600" dirty="0">
              <a:solidFill>
                <a:schemeClr val="accent5">
                  <a:lumMod val="50000"/>
                </a:schemeClr>
              </a:solidFill>
              <a:effectLst/>
              <a:latin typeface="Calibri" panose="020F0502020204030204" pitchFamily="34" charset="0"/>
              <a:ea typeface="Calibri" panose="020F0502020204030204" pitchFamily="34" charset="0"/>
            </a:endParaRPr>
          </a:p>
          <a:p>
            <a:pPr algn="just">
              <a:lnSpc>
                <a:spcPct val="115000"/>
              </a:lnSpc>
              <a:spcAft>
                <a:spcPts val="800"/>
              </a:spcAft>
            </a:pPr>
            <a:r>
              <a:rPr lang="en-US" sz="1600" dirty="0">
                <a:solidFill>
                  <a:schemeClr val="accent5">
                    <a:lumMod val="50000"/>
                  </a:schemeClr>
                </a:solidFill>
                <a:effectLst/>
                <a:latin typeface="Times New Roman" panose="02020603050405020304" pitchFamily="18" charset="0"/>
                <a:ea typeface="Times New Roman" panose="02020603050405020304" pitchFamily="18" charset="0"/>
              </a:rPr>
              <a:t>}</a:t>
            </a:r>
            <a:endParaRPr lang="en-IN" sz="1600" dirty="0">
              <a:solidFill>
                <a:schemeClr val="accent5">
                  <a:lumMod val="50000"/>
                </a:schemeClr>
              </a:solidFill>
              <a:effectLst/>
              <a:latin typeface="Calibri" panose="020F0502020204030204" pitchFamily="34" charset="0"/>
              <a:ea typeface="Calibri" panose="020F0502020204030204" pitchFamily="34" charset="0"/>
            </a:endParaRPr>
          </a:p>
          <a:p>
            <a:pPr algn="just">
              <a:lnSpc>
                <a:spcPct val="115000"/>
              </a:lnSpc>
              <a:spcAft>
                <a:spcPts val="800"/>
              </a:spcAft>
            </a:pPr>
            <a:r>
              <a:rPr lang="en-US" sz="1600" dirty="0">
                <a:solidFill>
                  <a:schemeClr val="accent5">
                    <a:lumMod val="50000"/>
                  </a:schemeClr>
                </a:solidFill>
                <a:effectLst/>
                <a:latin typeface="Times New Roman" panose="02020603050405020304" pitchFamily="18" charset="0"/>
                <a:ea typeface="Times New Roman" panose="02020603050405020304" pitchFamily="18" charset="0"/>
              </a:rPr>
              <a:t>int main() {</a:t>
            </a:r>
            <a:endParaRPr lang="en-IN" sz="1600" dirty="0">
              <a:solidFill>
                <a:schemeClr val="accent5">
                  <a:lumMod val="50000"/>
                </a:schemeClr>
              </a:solidFill>
              <a:effectLst/>
              <a:latin typeface="Calibri" panose="020F0502020204030204" pitchFamily="34" charset="0"/>
              <a:ea typeface="Calibri" panose="020F0502020204030204" pitchFamily="34" charset="0"/>
            </a:endParaRPr>
          </a:p>
          <a:p>
            <a:pPr algn="just">
              <a:lnSpc>
                <a:spcPct val="115000"/>
              </a:lnSpc>
              <a:spcAft>
                <a:spcPts val="800"/>
              </a:spcAft>
            </a:pPr>
            <a:r>
              <a:rPr lang="en-US" sz="1600" dirty="0">
                <a:solidFill>
                  <a:schemeClr val="accent5">
                    <a:lumMod val="50000"/>
                  </a:schemeClr>
                </a:solidFill>
                <a:effectLst/>
                <a:latin typeface="Times New Roman" panose="02020603050405020304" pitchFamily="18" charset="0"/>
                <a:ea typeface="Times New Roman" panose="02020603050405020304" pitchFamily="18" charset="0"/>
              </a:rPr>
              <a:t>    int num = 5; </a:t>
            </a:r>
            <a:endParaRPr lang="en-IN" sz="1600" dirty="0">
              <a:solidFill>
                <a:schemeClr val="accent5">
                  <a:lumMod val="50000"/>
                </a:schemeClr>
              </a:solidFill>
              <a:effectLst/>
              <a:latin typeface="Calibri" panose="020F0502020204030204" pitchFamily="34" charset="0"/>
              <a:ea typeface="Calibri" panose="020F0502020204030204" pitchFamily="34" charset="0"/>
            </a:endParaRPr>
          </a:p>
          <a:p>
            <a:pPr algn="just">
              <a:lnSpc>
                <a:spcPct val="115000"/>
              </a:lnSpc>
              <a:spcAft>
                <a:spcPts val="800"/>
              </a:spcAft>
            </a:pPr>
            <a:r>
              <a:rPr lang="en-US" sz="1600" dirty="0">
                <a:solidFill>
                  <a:schemeClr val="accent5">
                    <a:lumMod val="50000"/>
                  </a:schemeClr>
                </a:solidFill>
                <a:effectLst/>
                <a:latin typeface="Times New Roman" panose="02020603050405020304" pitchFamily="18" charset="0"/>
                <a:ea typeface="Times New Roman" panose="02020603050405020304" pitchFamily="18" charset="0"/>
              </a:rPr>
              <a:t>    int result = factorial(num); </a:t>
            </a:r>
            <a:endParaRPr lang="en-IN" sz="1600" dirty="0">
              <a:solidFill>
                <a:schemeClr val="accent5">
                  <a:lumMod val="50000"/>
                </a:schemeClr>
              </a:solidFill>
              <a:effectLst/>
              <a:latin typeface="Calibri" panose="020F0502020204030204" pitchFamily="34" charset="0"/>
              <a:ea typeface="Calibri" panose="020F0502020204030204" pitchFamily="34" charset="0"/>
            </a:endParaRPr>
          </a:p>
          <a:p>
            <a:pPr algn="just">
              <a:lnSpc>
                <a:spcPct val="115000"/>
              </a:lnSpc>
              <a:spcAft>
                <a:spcPts val="800"/>
              </a:spcAft>
            </a:pPr>
            <a:r>
              <a:rPr lang="en-US" sz="1600" dirty="0">
                <a:solidFill>
                  <a:schemeClr val="accent5">
                    <a:lumMod val="50000"/>
                  </a:schemeClr>
                </a:solidFill>
                <a:effectLst/>
                <a:latin typeface="Times New Roman" panose="02020603050405020304" pitchFamily="18" charset="0"/>
                <a:ea typeface="Times New Roman" panose="02020603050405020304" pitchFamily="18" charset="0"/>
              </a:rPr>
              <a:t>    </a:t>
            </a:r>
            <a:r>
              <a:rPr lang="en-US" sz="1600" dirty="0" err="1">
                <a:solidFill>
                  <a:schemeClr val="accent5">
                    <a:lumMod val="50000"/>
                  </a:schemeClr>
                </a:solidFill>
                <a:effectLst/>
                <a:latin typeface="Times New Roman" panose="02020603050405020304" pitchFamily="18" charset="0"/>
                <a:ea typeface="Times New Roman" panose="02020603050405020304" pitchFamily="18" charset="0"/>
              </a:rPr>
              <a:t>printf</a:t>
            </a:r>
            <a:r>
              <a:rPr lang="en-US" sz="1600" dirty="0">
                <a:solidFill>
                  <a:schemeClr val="accent5">
                    <a:lumMod val="50000"/>
                  </a:schemeClr>
                </a:solidFill>
                <a:effectLst/>
                <a:latin typeface="Times New Roman" panose="02020603050405020304" pitchFamily="18" charset="0"/>
                <a:ea typeface="Times New Roman" panose="02020603050405020304" pitchFamily="18" charset="0"/>
              </a:rPr>
              <a:t>("Factorial of %d is %d\n", num, result); </a:t>
            </a:r>
            <a:endParaRPr lang="en-IN" sz="1600" dirty="0">
              <a:solidFill>
                <a:schemeClr val="accent5">
                  <a:lumMod val="50000"/>
                </a:schemeClr>
              </a:solidFill>
              <a:effectLst/>
              <a:latin typeface="Calibri" panose="020F0502020204030204" pitchFamily="34" charset="0"/>
              <a:ea typeface="Calibri" panose="020F0502020204030204" pitchFamily="34" charset="0"/>
            </a:endParaRPr>
          </a:p>
          <a:p>
            <a:pPr algn="just">
              <a:lnSpc>
                <a:spcPct val="115000"/>
              </a:lnSpc>
              <a:spcAft>
                <a:spcPts val="800"/>
              </a:spcAft>
            </a:pPr>
            <a:r>
              <a:rPr lang="en-US" sz="1600" dirty="0">
                <a:solidFill>
                  <a:schemeClr val="accent5">
                    <a:lumMod val="50000"/>
                  </a:schemeClr>
                </a:solidFill>
                <a:effectLst/>
                <a:latin typeface="Times New Roman" panose="02020603050405020304" pitchFamily="18" charset="0"/>
                <a:ea typeface="Times New Roman" panose="02020603050405020304" pitchFamily="18" charset="0"/>
              </a:rPr>
              <a:t>    return 0;</a:t>
            </a:r>
            <a:endParaRPr lang="en-IN" sz="1600" dirty="0">
              <a:solidFill>
                <a:schemeClr val="accent5">
                  <a:lumMod val="50000"/>
                </a:schemeClr>
              </a:solidFill>
              <a:effectLst/>
              <a:latin typeface="Calibri" panose="020F0502020204030204" pitchFamily="34" charset="0"/>
              <a:ea typeface="Calibri" panose="020F0502020204030204" pitchFamily="34" charset="0"/>
            </a:endParaRPr>
          </a:p>
          <a:p>
            <a:pPr algn="just">
              <a:lnSpc>
                <a:spcPct val="115000"/>
              </a:lnSpc>
              <a:spcAft>
                <a:spcPts val="800"/>
              </a:spcAft>
            </a:pPr>
            <a:r>
              <a:rPr lang="en-US" sz="1600" dirty="0">
                <a:solidFill>
                  <a:schemeClr val="accent5">
                    <a:lumMod val="50000"/>
                  </a:schemeClr>
                </a:solidFill>
                <a:effectLst/>
                <a:latin typeface="Times New Roman" panose="02020603050405020304" pitchFamily="18" charset="0"/>
                <a:ea typeface="Times New Roman" panose="02020603050405020304" pitchFamily="18" charset="0"/>
              </a:rPr>
              <a:t>}</a:t>
            </a:r>
            <a:endParaRPr lang="en-IN" sz="1600" dirty="0">
              <a:solidFill>
                <a:schemeClr val="accent5">
                  <a:lumMod val="50000"/>
                </a:schemeClr>
              </a:solidFill>
              <a:effectLst/>
              <a:latin typeface="Calibri" panose="020F0502020204030204" pitchFamily="34" charset="0"/>
              <a:ea typeface="Calibri" panose="020F0502020204030204" pitchFamily="34" charset="0"/>
            </a:endParaRPr>
          </a:p>
          <a:p>
            <a:endParaRPr lang="en-IN" sz="1600" dirty="0">
              <a:solidFill>
                <a:schemeClr val="accent5">
                  <a:lumMod val="50000"/>
                </a:schemeClr>
              </a:solidFill>
            </a:endParaRPr>
          </a:p>
        </p:txBody>
      </p:sp>
      <p:sp>
        <p:nvSpPr>
          <p:cNvPr id="6" name="TextBox 5">
            <a:extLst>
              <a:ext uri="{FF2B5EF4-FFF2-40B4-BE49-F238E27FC236}">
                <a16:creationId xmlns:a16="http://schemas.microsoft.com/office/drawing/2014/main" id="{BC25C464-9A7A-5851-ADCF-237890162392}"/>
              </a:ext>
            </a:extLst>
          </p:cNvPr>
          <p:cNvSpPr txBox="1"/>
          <p:nvPr/>
        </p:nvSpPr>
        <p:spPr>
          <a:xfrm>
            <a:off x="8363415" y="0"/>
            <a:ext cx="5252224" cy="6793655"/>
          </a:xfrm>
          <a:prstGeom prst="rect">
            <a:avLst/>
          </a:prstGeom>
          <a:noFill/>
        </p:spPr>
        <p:txBody>
          <a:bodyPr wrap="square" rtlCol="0">
            <a:spAutoFit/>
          </a:bodyPr>
          <a:lstStyle/>
          <a:p>
            <a:pPr algn="just">
              <a:lnSpc>
                <a:spcPct val="115000"/>
              </a:lnSpc>
              <a:spcAft>
                <a:spcPts val="800"/>
              </a:spcAft>
            </a:pPr>
            <a:r>
              <a:rPr lang="en-US" sz="1600" b="1" dirty="0">
                <a:solidFill>
                  <a:schemeClr val="accent5">
                    <a:lumMod val="50000"/>
                  </a:schemeClr>
                </a:solidFill>
                <a:effectLst/>
                <a:latin typeface="Times New Roman" panose="02020603050405020304" pitchFamily="18" charset="0"/>
                <a:ea typeface="Times New Roman" panose="02020603050405020304" pitchFamily="18" charset="0"/>
              </a:rPr>
              <a:t> </a:t>
            </a:r>
            <a:endParaRPr lang="en-IN" sz="1600" dirty="0">
              <a:solidFill>
                <a:schemeClr val="accent5">
                  <a:lumMod val="50000"/>
                </a:schemeClr>
              </a:solidFill>
              <a:effectLst/>
              <a:latin typeface="Calibri" panose="020F0502020204030204" pitchFamily="34" charset="0"/>
              <a:ea typeface="Calibri" panose="020F0502020204030204" pitchFamily="34" charset="0"/>
            </a:endParaRPr>
          </a:p>
          <a:p>
            <a:pPr algn="just">
              <a:lnSpc>
                <a:spcPct val="115000"/>
              </a:lnSpc>
              <a:spcAft>
                <a:spcPts val="800"/>
              </a:spcAft>
            </a:pPr>
            <a:r>
              <a:rPr lang="en-US" sz="1600" b="1" dirty="0">
                <a:solidFill>
                  <a:schemeClr val="tx2"/>
                </a:solidFill>
                <a:effectLst/>
                <a:latin typeface="Times New Roman" panose="02020603050405020304" pitchFamily="18" charset="0"/>
                <a:ea typeface="Times New Roman" panose="02020603050405020304" pitchFamily="18" charset="0"/>
              </a:rPr>
              <a:t>After optimization</a:t>
            </a:r>
            <a:endParaRPr lang="en-IN" sz="1600" dirty="0">
              <a:solidFill>
                <a:schemeClr val="tx2"/>
              </a:solidFill>
              <a:effectLst/>
              <a:latin typeface="Calibri" panose="020F0502020204030204" pitchFamily="34" charset="0"/>
              <a:ea typeface="Calibri" panose="020F0502020204030204" pitchFamily="34" charset="0"/>
            </a:endParaRPr>
          </a:p>
          <a:p>
            <a:pPr algn="just">
              <a:lnSpc>
                <a:spcPct val="115000"/>
              </a:lnSpc>
              <a:spcAft>
                <a:spcPts val="800"/>
              </a:spcAft>
            </a:pPr>
            <a:r>
              <a:rPr lang="en-US" sz="1600" dirty="0">
                <a:solidFill>
                  <a:schemeClr val="accent5">
                    <a:lumMod val="50000"/>
                  </a:schemeClr>
                </a:solidFill>
                <a:effectLst/>
                <a:latin typeface="Times New Roman" panose="02020603050405020304" pitchFamily="18" charset="0"/>
                <a:ea typeface="Times New Roman" panose="02020603050405020304" pitchFamily="18" charset="0"/>
              </a:rPr>
              <a:t>#include &lt;</a:t>
            </a:r>
            <a:r>
              <a:rPr lang="en-US" sz="1600" dirty="0" err="1">
                <a:solidFill>
                  <a:schemeClr val="accent5">
                    <a:lumMod val="50000"/>
                  </a:schemeClr>
                </a:solidFill>
                <a:effectLst/>
                <a:latin typeface="Times New Roman" panose="02020603050405020304" pitchFamily="18" charset="0"/>
                <a:ea typeface="Times New Roman" panose="02020603050405020304" pitchFamily="18" charset="0"/>
              </a:rPr>
              <a:t>stdio.h</a:t>
            </a:r>
            <a:r>
              <a:rPr lang="en-US" sz="1600" dirty="0">
                <a:solidFill>
                  <a:schemeClr val="accent5">
                    <a:lumMod val="50000"/>
                  </a:schemeClr>
                </a:solidFill>
                <a:effectLst/>
                <a:latin typeface="Times New Roman" panose="02020603050405020304" pitchFamily="18" charset="0"/>
                <a:ea typeface="Times New Roman" panose="02020603050405020304" pitchFamily="18" charset="0"/>
              </a:rPr>
              <a:t>&gt;</a:t>
            </a:r>
            <a:endParaRPr lang="en-IN" sz="1600" dirty="0">
              <a:solidFill>
                <a:schemeClr val="accent5">
                  <a:lumMod val="50000"/>
                </a:schemeClr>
              </a:solidFill>
              <a:effectLst/>
              <a:latin typeface="Calibri" panose="020F0502020204030204" pitchFamily="34" charset="0"/>
              <a:ea typeface="Calibri" panose="020F0502020204030204" pitchFamily="34" charset="0"/>
            </a:endParaRPr>
          </a:p>
          <a:p>
            <a:pPr algn="just">
              <a:lnSpc>
                <a:spcPct val="115000"/>
              </a:lnSpc>
              <a:spcAft>
                <a:spcPts val="800"/>
              </a:spcAft>
            </a:pPr>
            <a:r>
              <a:rPr lang="en-US" sz="1600" dirty="0">
                <a:solidFill>
                  <a:schemeClr val="accent5">
                    <a:lumMod val="50000"/>
                  </a:schemeClr>
                </a:solidFill>
                <a:effectLst/>
                <a:latin typeface="Times New Roman" panose="02020603050405020304" pitchFamily="18" charset="0"/>
                <a:ea typeface="Times New Roman" panose="02020603050405020304" pitchFamily="18" charset="0"/>
              </a:rPr>
              <a:t> int factorial(int n) {</a:t>
            </a:r>
            <a:endParaRPr lang="en-IN" sz="1600" dirty="0">
              <a:solidFill>
                <a:schemeClr val="accent5">
                  <a:lumMod val="50000"/>
                </a:schemeClr>
              </a:solidFill>
              <a:effectLst/>
              <a:latin typeface="Calibri" panose="020F0502020204030204" pitchFamily="34" charset="0"/>
              <a:ea typeface="Calibri" panose="020F0502020204030204" pitchFamily="34" charset="0"/>
            </a:endParaRPr>
          </a:p>
          <a:p>
            <a:pPr algn="just">
              <a:lnSpc>
                <a:spcPct val="115000"/>
              </a:lnSpc>
              <a:spcAft>
                <a:spcPts val="800"/>
              </a:spcAft>
            </a:pPr>
            <a:r>
              <a:rPr lang="en-US" sz="1600" dirty="0">
                <a:solidFill>
                  <a:schemeClr val="accent5">
                    <a:lumMod val="50000"/>
                  </a:schemeClr>
                </a:solidFill>
                <a:effectLst/>
                <a:latin typeface="Times New Roman" panose="02020603050405020304" pitchFamily="18" charset="0"/>
                <a:ea typeface="Times New Roman" panose="02020603050405020304" pitchFamily="18" charset="0"/>
              </a:rPr>
              <a:t>    int result = 1;</a:t>
            </a:r>
            <a:endParaRPr lang="en-IN" sz="1600" dirty="0">
              <a:solidFill>
                <a:schemeClr val="accent5">
                  <a:lumMod val="50000"/>
                </a:schemeClr>
              </a:solidFill>
              <a:effectLst/>
              <a:latin typeface="Calibri" panose="020F0502020204030204" pitchFamily="34" charset="0"/>
              <a:ea typeface="Calibri" panose="020F0502020204030204" pitchFamily="34" charset="0"/>
            </a:endParaRPr>
          </a:p>
          <a:p>
            <a:pPr algn="just">
              <a:lnSpc>
                <a:spcPct val="115000"/>
              </a:lnSpc>
              <a:spcAft>
                <a:spcPts val="800"/>
              </a:spcAft>
            </a:pPr>
            <a:r>
              <a:rPr lang="en-US" sz="1600" dirty="0">
                <a:solidFill>
                  <a:schemeClr val="accent5">
                    <a:lumMod val="50000"/>
                  </a:schemeClr>
                </a:solidFill>
                <a:effectLst/>
                <a:latin typeface="Times New Roman" panose="02020603050405020304" pitchFamily="18" charset="0"/>
                <a:ea typeface="Times New Roman" panose="02020603050405020304" pitchFamily="18" charset="0"/>
              </a:rPr>
              <a:t>    while (n &gt; 1) {</a:t>
            </a:r>
            <a:endParaRPr lang="en-IN" sz="1600" dirty="0">
              <a:solidFill>
                <a:schemeClr val="accent5">
                  <a:lumMod val="50000"/>
                </a:schemeClr>
              </a:solidFill>
              <a:effectLst/>
              <a:latin typeface="Calibri" panose="020F0502020204030204" pitchFamily="34" charset="0"/>
              <a:ea typeface="Calibri" panose="020F0502020204030204" pitchFamily="34" charset="0"/>
            </a:endParaRPr>
          </a:p>
          <a:p>
            <a:pPr algn="just">
              <a:lnSpc>
                <a:spcPct val="115000"/>
              </a:lnSpc>
              <a:spcAft>
                <a:spcPts val="800"/>
              </a:spcAft>
            </a:pPr>
            <a:r>
              <a:rPr lang="en-US" sz="1600" dirty="0">
                <a:solidFill>
                  <a:schemeClr val="accent5">
                    <a:lumMod val="50000"/>
                  </a:schemeClr>
                </a:solidFill>
                <a:effectLst/>
                <a:latin typeface="Times New Roman" panose="02020603050405020304" pitchFamily="18" charset="0"/>
                <a:ea typeface="Times New Roman" panose="02020603050405020304" pitchFamily="18" charset="0"/>
              </a:rPr>
              <a:t>        result *= n;</a:t>
            </a:r>
            <a:endParaRPr lang="en-IN" sz="1600" dirty="0">
              <a:solidFill>
                <a:schemeClr val="accent5">
                  <a:lumMod val="50000"/>
                </a:schemeClr>
              </a:solidFill>
              <a:effectLst/>
              <a:latin typeface="Calibri" panose="020F0502020204030204" pitchFamily="34" charset="0"/>
              <a:ea typeface="Calibri" panose="020F0502020204030204" pitchFamily="34" charset="0"/>
            </a:endParaRPr>
          </a:p>
          <a:p>
            <a:pPr algn="just">
              <a:lnSpc>
                <a:spcPct val="115000"/>
              </a:lnSpc>
              <a:spcAft>
                <a:spcPts val="800"/>
              </a:spcAft>
            </a:pPr>
            <a:r>
              <a:rPr lang="en-US" sz="1600" dirty="0">
                <a:solidFill>
                  <a:schemeClr val="accent5">
                    <a:lumMod val="50000"/>
                  </a:schemeClr>
                </a:solidFill>
                <a:effectLst/>
                <a:latin typeface="Times New Roman" panose="02020603050405020304" pitchFamily="18" charset="0"/>
                <a:ea typeface="Times New Roman" panose="02020603050405020304" pitchFamily="18" charset="0"/>
              </a:rPr>
              <a:t>        n--;</a:t>
            </a:r>
            <a:endParaRPr lang="en-IN" sz="1600" dirty="0">
              <a:solidFill>
                <a:schemeClr val="accent5">
                  <a:lumMod val="50000"/>
                </a:schemeClr>
              </a:solidFill>
              <a:effectLst/>
              <a:latin typeface="Calibri" panose="020F0502020204030204" pitchFamily="34" charset="0"/>
              <a:ea typeface="Calibri" panose="020F0502020204030204" pitchFamily="34" charset="0"/>
            </a:endParaRPr>
          </a:p>
          <a:p>
            <a:pPr algn="just">
              <a:lnSpc>
                <a:spcPct val="115000"/>
              </a:lnSpc>
              <a:spcAft>
                <a:spcPts val="800"/>
              </a:spcAft>
            </a:pPr>
            <a:r>
              <a:rPr lang="en-US" sz="1600" dirty="0">
                <a:solidFill>
                  <a:schemeClr val="accent5">
                    <a:lumMod val="50000"/>
                  </a:schemeClr>
                </a:solidFill>
                <a:effectLst/>
                <a:latin typeface="Times New Roman" panose="02020603050405020304" pitchFamily="18" charset="0"/>
                <a:ea typeface="Times New Roman" panose="02020603050405020304" pitchFamily="18" charset="0"/>
              </a:rPr>
              <a:t>    }</a:t>
            </a:r>
            <a:endParaRPr lang="en-IN" sz="1600" dirty="0">
              <a:solidFill>
                <a:schemeClr val="accent5">
                  <a:lumMod val="50000"/>
                </a:schemeClr>
              </a:solidFill>
              <a:effectLst/>
              <a:latin typeface="Calibri" panose="020F0502020204030204" pitchFamily="34" charset="0"/>
              <a:ea typeface="Calibri" panose="020F0502020204030204" pitchFamily="34" charset="0"/>
            </a:endParaRPr>
          </a:p>
          <a:p>
            <a:pPr algn="just">
              <a:lnSpc>
                <a:spcPct val="115000"/>
              </a:lnSpc>
              <a:spcAft>
                <a:spcPts val="800"/>
              </a:spcAft>
            </a:pPr>
            <a:r>
              <a:rPr lang="en-US" sz="1600" dirty="0">
                <a:solidFill>
                  <a:schemeClr val="accent5">
                    <a:lumMod val="50000"/>
                  </a:schemeClr>
                </a:solidFill>
                <a:effectLst/>
                <a:latin typeface="Times New Roman" panose="02020603050405020304" pitchFamily="18" charset="0"/>
                <a:ea typeface="Times New Roman" panose="02020603050405020304" pitchFamily="18" charset="0"/>
              </a:rPr>
              <a:t>    return result;</a:t>
            </a:r>
            <a:endParaRPr lang="en-IN" sz="1600" dirty="0">
              <a:solidFill>
                <a:schemeClr val="accent5">
                  <a:lumMod val="50000"/>
                </a:schemeClr>
              </a:solidFill>
              <a:effectLst/>
              <a:latin typeface="Calibri" panose="020F0502020204030204" pitchFamily="34" charset="0"/>
              <a:ea typeface="Calibri" panose="020F0502020204030204" pitchFamily="34" charset="0"/>
            </a:endParaRPr>
          </a:p>
          <a:p>
            <a:pPr algn="just">
              <a:lnSpc>
                <a:spcPct val="115000"/>
              </a:lnSpc>
              <a:spcAft>
                <a:spcPts val="800"/>
              </a:spcAft>
            </a:pPr>
            <a:r>
              <a:rPr lang="en-US" sz="1600" dirty="0">
                <a:solidFill>
                  <a:schemeClr val="accent5">
                    <a:lumMod val="50000"/>
                  </a:schemeClr>
                </a:solidFill>
                <a:effectLst/>
                <a:latin typeface="Times New Roman" panose="02020603050405020304" pitchFamily="18" charset="0"/>
                <a:ea typeface="Times New Roman" panose="02020603050405020304" pitchFamily="18" charset="0"/>
              </a:rPr>
              <a:t>}</a:t>
            </a:r>
            <a:endParaRPr lang="en-IN" sz="1600" dirty="0">
              <a:solidFill>
                <a:schemeClr val="accent5">
                  <a:lumMod val="50000"/>
                </a:schemeClr>
              </a:solidFill>
              <a:effectLst/>
              <a:latin typeface="Calibri" panose="020F0502020204030204" pitchFamily="34" charset="0"/>
              <a:ea typeface="Calibri" panose="020F0502020204030204" pitchFamily="34" charset="0"/>
            </a:endParaRPr>
          </a:p>
          <a:p>
            <a:pPr algn="just">
              <a:lnSpc>
                <a:spcPct val="115000"/>
              </a:lnSpc>
              <a:spcAft>
                <a:spcPts val="800"/>
              </a:spcAft>
            </a:pPr>
            <a:r>
              <a:rPr lang="en-US" sz="1600" dirty="0">
                <a:solidFill>
                  <a:schemeClr val="accent5">
                    <a:lumMod val="50000"/>
                  </a:schemeClr>
                </a:solidFill>
                <a:effectLst/>
                <a:latin typeface="Times New Roman" panose="02020603050405020304" pitchFamily="18" charset="0"/>
                <a:ea typeface="Times New Roman" panose="02020603050405020304" pitchFamily="18" charset="0"/>
              </a:rPr>
              <a:t>int main() {</a:t>
            </a:r>
            <a:endParaRPr lang="en-IN" sz="1600" dirty="0">
              <a:solidFill>
                <a:schemeClr val="accent5">
                  <a:lumMod val="50000"/>
                </a:schemeClr>
              </a:solidFill>
              <a:effectLst/>
              <a:latin typeface="Calibri" panose="020F0502020204030204" pitchFamily="34" charset="0"/>
              <a:ea typeface="Calibri" panose="020F0502020204030204" pitchFamily="34" charset="0"/>
            </a:endParaRPr>
          </a:p>
          <a:p>
            <a:pPr algn="just">
              <a:lnSpc>
                <a:spcPct val="115000"/>
              </a:lnSpc>
              <a:spcAft>
                <a:spcPts val="800"/>
              </a:spcAft>
            </a:pPr>
            <a:r>
              <a:rPr lang="en-US" sz="1600" dirty="0">
                <a:solidFill>
                  <a:schemeClr val="accent5">
                    <a:lumMod val="50000"/>
                  </a:schemeClr>
                </a:solidFill>
                <a:effectLst/>
                <a:latin typeface="Times New Roman" panose="02020603050405020304" pitchFamily="18" charset="0"/>
                <a:ea typeface="Times New Roman" panose="02020603050405020304" pitchFamily="18" charset="0"/>
              </a:rPr>
              <a:t>    int num = 5; // Input value</a:t>
            </a:r>
            <a:endParaRPr lang="en-IN" sz="1600" dirty="0">
              <a:solidFill>
                <a:schemeClr val="accent5">
                  <a:lumMod val="50000"/>
                </a:schemeClr>
              </a:solidFill>
              <a:effectLst/>
              <a:latin typeface="Calibri" panose="020F0502020204030204" pitchFamily="34" charset="0"/>
              <a:ea typeface="Calibri" panose="020F0502020204030204" pitchFamily="34" charset="0"/>
            </a:endParaRPr>
          </a:p>
          <a:p>
            <a:pPr algn="just">
              <a:lnSpc>
                <a:spcPct val="115000"/>
              </a:lnSpc>
              <a:spcAft>
                <a:spcPts val="800"/>
              </a:spcAft>
            </a:pPr>
            <a:r>
              <a:rPr lang="en-US" sz="1600" dirty="0">
                <a:solidFill>
                  <a:schemeClr val="accent5">
                    <a:lumMod val="50000"/>
                  </a:schemeClr>
                </a:solidFill>
                <a:effectLst/>
                <a:latin typeface="Times New Roman" panose="02020603050405020304" pitchFamily="18" charset="0"/>
                <a:ea typeface="Times New Roman" panose="02020603050405020304" pitchFamily="18" charset="0"/>
              </a:rPr>
              <a:t>    int result = factorial(num); </a:t>
            </a:r>
            <a:r>
              <a:rPr lang="en-US" sz="1600" dirty="0" err="1">
                <a:solidFill>
                  <a:schemeClr val="accent5">
                    <a:lumMod val="50000"/>
                  </a:schemeClr>
                </a:solidFill>
                <a:effectLst/>
                <a:latin typeface="Times New Roman" panose="02020603050405020304" pitchFamily="18" charset="0"/>
                <a:ea typeface="Times New Roman" panose="02020603050405020304" pitchFamily="18" charset="0"/>
              </a:rPr>
              <a:t>printf</a:t>
            </a:r>
            <a:r>
              <a:rPr lang="en-US" sz="1600" dirty="0">
                <a:solidFill>
                  <a:schemeClr val="accent5">
                    <a:lumMod val="50000"/>
                  </a:schemeClr>
                </a:solidFill>
                <a:effectLst/>
                <a:latin typeface="Times New Roman" panose="02020603050405020304" pitchFamily="18" charset="0"/>
                <a:ea typeface="Times New Roman" panose="02020603050405020304" pitchFamily="18" charset="0"/>
              </a:rPr>
              <a:t>("Factorial of %d is %d\n", num, result); </a:t>
            </a:r>
            <a:endParaRPr lang="en-IN" sz="1600" dirty="0">
              <a:solidFill>
                <a:schemeClr val="accent5">
                  <a:lumMod val="50000"/>
                </a:schemeClr>
              </a:solidFill>
              <a:effectLst/>
              <a:latin typeface="Calibri" panose="020F0502020204030204" pitchFamily="34" charset="0"/>
              <a:ea typeface="Calibri" panose="020F0502020204030204" pitchFamily="34" charset="0"/>
            </a:endParaRPr>
          </a:p>
          <a:p>
            <a:pPr algn="just">
              <a:lnSpc>
                <a:spcPct val="115000"/>
              </a:lnSpc>
              <a:spcAft>
                <a:spcPts val="800"/>
              </a:spcAft>
            </a:pPr>
            <a:r>
              <a:rPr lang="en-US" sz="1600" dirty="0">
                <a:solidFill>
                  <a:schemeClr val="accent5">
                    <a:lumMod val="50000"/>
                  </a:schemeClr>
                </a:solidFill>
                <a:effectLst/>
                <a:latin typeface="Times New Roman" panose="02020603050405020304" pitchFamily="18" charset="0"/>
                <a:ea typeface="Times New Roman" panose="02020603050405020304" pitchFamily="18" charset="0"/>
              </a:rPr>
              <a:t>    return 0;</a:t>
            </a:r>
            <a:endParaRPr lang="en-IN" sz="1600" dirty="0">
              <a:solidFill>
                <a:schemeClr val="accent5">
                  <a:lumMod val="50000"/>
                </a:schemeClr>
              </a:solidFill>
              <a:effectLst/>
              <a:latin typeface="Calibri" panose="020F0502020204030204" pitchFamily="34" charset="0"/>
              <a:ea typeface="Calibri" panose="020F0502020204030204" pitchFamily="34" charset="0"/>
            </a:endParaRPr>
          </a:p>
          <a:p>
            <a:pPr algn="just">
              <a:lnSpc>
                <a:spcPct val="115000"/>
              </a:lnSpc>
              <a:spcAft>
                <a:spcPts val="800"/>
              </a:spcAft>
            </a:pPr>
            <a:r>
              <a:rPr lang="en-US" sz="1600" dirty="0">
                <a:solidFill>
                  <a:schemeClr val="accent5">
                    <a:lumMod val="50000"/>
                  </a:schemeClr>
                </a:solidFill>
                <a:effectLst/>
                <a:latin typeface="Times New Roman" panose="02020603050405020304" pitchFamily="18" charset="0"/>
                <a:ea typeface="Times New Roman" panose="02020603050405020304" pitchFamily="18" charset="0"/>
              </a:rPr>
              <a:t>}</a:t>
            </a:r>
            <a:endParaRPr lang="en-IN" sz="1600" dirty="0">
              <a:solidFill>
                <a:schemeClr val="accent5">
                  <a:lumMod val="50000"/>
                </a:schemeClr>
              </a:solidFill>
              <a:effectLst/>
              <a:latin typeface="Calibri" panose="020F0502020204030204" pitchFamily="34" charset="0"/>
              <a:ea typeface="Calibri" panose="020F0502020204030204" pitchFamily="34" charset="0"/>
            </a:endParaRPr>
          </a:p>
          <a:p>
            <a:endParaRPr lang="en-IN" sz="1600" dirty="0">
              <a:solidFill>
                <a:schemeClr val="accent5">
                  <a:lumMod val="50000"/>
                </a:schemeClr>
              </a:solidFill>
            </a:endParaRPr>
          </a:p>
        </p:txBody>
      </p:sp>
    </p:spTree>
    <p:extLst>
      <p:ext uri="{BB962C8B-B14F-4D97-AF65-F5344CB8AC3E}">
        <p14:creationId xmlns:p14="http://schemas.microsoft.com/office/powerpoint/2010/main" val="37447046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86916"/>
            <a:ext cx="14630400" cy="8229600"/>
          </a:xfrm>
          <a:prstGeom prst="rect">
            <a:avLst/>
          </a:prstGeom>
          <a:solidFill>
            <a:srgbClr val="EDF1F8"/>
          </a:solidFill>
          <a:ln/>
        </p:spPr>
      </p:sp>
      <p:pic>
        <p:nvPicPr>
          <p:cNvPr id="5" name="Picture 4">
            <a:extLst>
              <a:ext uri="{FF2B5EF4-FFF2-40B4-BE49-F238E27FC236}">
                <a16:creationId xmlns:a16="http://schemas.microsoft.com/office/drawing/2014/main" id="{C20CA6F8-6253-3F9B-7DCE-847EEBEFD6CE}"/>
              </a:ext>
            </a:extLst>
          </p:cNvPr>
          <p:cNvPicPr>
            <a:picLocks noChangeAspect="1"/>
          </p:cNvPicPr>
          <p:nvPr/>
        </p:nvPicPr>
        <p:blipFill>
          <a:blip r:embed="rId3"/>
          <a:stretch>
            <a:fillRect/>
          </a:stretch>
        </p:blipFill>
        <p:spPr>
          <a:xfrm>
            <a:off x="175216" y="1504585"/>
            <a:ext cx="14279968" cy="5959205"/>
          </a:xfrm>
          <a:prstGeom prst="rect">
            <a:avLst/>
          </a:prstGeom>
        </p:spPr>
      </p:pic>
      <p:sp>
        <p:nvSpPr>
          <p:cNvPr id="7" name="TextBox 6">
            <a:extLst>
              <a:ext uri="{FF2B5EF4-FFF2-40B4-BE49-F238E27FC236}">
                <a16:creationId xmlns:a16="http://schemas.microsoft.com/office/drawing/2014/main" id="{755576DD-E840-BF67-2479-6534BE27C380}"/>
              </a:ext>
            </a:extLst>
          </p:cNvPr>
          <p:cNvSpPr txBox="1"/>
          <p:nvPr/>
        </p:nvSpPr>
        <p:spPr>
          <a:xfrm>
            <a:off x="815991" y="346684"/>
            <a:ext cx="4661210" cy="825291"/>
          </a:xfrm>
          <a:prstGeom prst="rect">
            <a:avLst/>
          </a:prstGeom>
          <a:noFill/>
        </p:spPr>
        <p:txBody>
          <a:bodyPr wrap="square" rtlCol="0">
            <a:spAutoFit/>
          </a:bodyPr>
          <a:lstStyle/>
          <a:p>
            <a:pPr algn="just">
              <a:lnSpc>
                <a:spcPct val="115000"/>
              </a:lnSpc>
              <a:spcAft>
                <a:spcPts val="800"/>
              </a:spcAft>
            </a:pPr>
            <a:r>
              <a:rPr lang="en-IN" sz="4400" b="1" dirty="0">
                <a:solidFill>
                  <a:schemeClr val="accent5">
                    <a:lumMod val="50000"/>
                  </a:schemeClr>
                </a:solidFill>
                <a:latin typeface="Eras Demi ITC" panose="020B0805030504020804" pitchFamily="34" charset="0"/>
                <a:ea typeface="Calibri" panose="020F0502020204030204" pitchFamily="34" charset="0"/>
              </a:rPr>
              <a:t>OUTPUT</a:t>
            </a:r>
            <a:endParaRPr lang="en-IN" sz="4400" b="1" dirty="0">
              <a:solidFill>
                <a:schemeClr val="accent5">
                  <a:lumMod val="50000"/>
                </a:schemeClr>
              </a:solidFill>
              <a:effectLst/>
              <a:latin typeface="Eras Demi ITC" panose="020B0805030504020804" pitchFamily="34" charset="0"/>
              <a:ea typeface="Calibri" panose="020F0502020204030204" pitchFamily="34" charset="0"/>
            </a:endParaRPr>
          </a:p>
        </p:txBody>
      </p:sp>
    </p:spTree>
    <p:extLst>
      <p:ext uri="{BB962C8B-B14F-4D97-AF65-F5344CB8AC3E}">
        <p14:creationId xmlns:p14="http://schemas.microsoft.com/office/powerpoint/2010/main" val="35164512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pic>
        <p:nvPicPr>
          <p:cNvPr id="4"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5" name="Shape 2"/>
          <p:cNvSpPr/>
          <p:nvPr/>
        </p:nvSpPr>
        <p:spPr>
          <a:xfrm>
            <a:off x="0" y="0"/>
            <a:ext cx="14630400" cy="8229600"/>
          </a:xfrm>
          <a:prstGeom prst="rect">
            <a:avLst/>
          </a:prstGeom>
          <a:solidFill>
            <a:srgbClr val="FBFCFE">
              <a:alpha val="85000"/>
            </a:srgbClr>
          </a:solidFill>
          <a:ln/>
        </p:spPr>
      </p:sp>
      <p:sp>
        <p:nvSpPr>
          <p:cNvPr id="6" name="Text 3"/>
          <p:cNvSpPr/>
          <p:nvPr/>
        </p:nvSpPr>
        <p:spPr>
          <a:xfrm>
            <a:off x="2160656" y="1371540"/>
            <a:ext cx="8756928" cy="694373"/>
          </a:xfrm>
          <a:prstGeom prst="rect">
            <a:avLst/>
          </a:prstGeom>
          <a:noFill/>
          <a:ln/>
        </p:spPr>
        <p:txBody>
          <a:bodyPr wrap="none" rtlCol="0" anchor="t"/>
          <a:lstStyle/>
          <a:p>
            <a:pPr marL="0" indent="0">
              <a:lnSpc>
                <a:spcPts val="5468"/>
              </a:lnSpc>
              <a:buNone/>
            </a:pPr>
            <a:r>
              <a:rPr lang="en-US" sz="4374" dirty="0">
                <a:solidFill>
                  <a:srgbClr val="476FD6"/>
                </a:solidFill>
                <a:latin typeface="Roboto Slab" pitchFamily="34" charset="0"/>
                <a:ea typeface="Roboto Slab" pitchFamily="34" charset="-122"/>
                <a:cs typeface="Roboto Slab" pitchFamily="34" charset="-120"/>
              </a:rPr>
              <a:t>Conclusion and Future Directions</a:t>
            </a:r>
            <a:endParaRPr lang="en-US" sz="4374" dirty="0"/>
          </a:p>
        </p:txBody>
      </p:sp>
      <p:sp>
        <p:nvSpPr>
          <p:cNvPr id="7" name="Text 4"/>
          <p:cNvSpPr/>
          <p:nvPr/>
        </p:nvSpPr>
        <p:spPr>
          <a:xfrm>
            <a:off x="2037993" y="3048595"/>
            <a:ext cx="10554414" cy="1066205"/>
          </a:xfrm>
          <a:prstGeom prst="rect">
            <a:avLst/>
          </a:prstGeom>
          <a:noFill/>
          <a:ln/>
        </p:spPr>
        <p:txBody>
          <a:bodyPr wrap="square" rtlCol="0" anchor="t"/>
          <a:lstStyle/>
          <a:p>
            <a:pPr marL="0" indent="0">
              <a:lnSpc>
                <a:spcPts val="2799"/>
              </a:lnSpc>
              <a:buNone/>
            </a:pPr>
            <a:r>
              <a:rPr lang="en-US" sz="1750" dirty="0">
                <a:solidFill>
                  <a:srgbClr val="15213F"/>
                </a:solidFill>
                <a:latin typeface="Roboto" pitchFamily="34" charset="0"/>
                <a:ea typeface="Roboto" pitchFamily="34" charset="-122"/>
                <a:cs typeface="Roboto" pitchFamily="34" charset="-120"/>
              </a:rPr>
              <a:t>In conclusion, this presentation has explored the critical role of static analysis and code optimization techniques in modern compiler design. By leveraging advanced algorithms and data structures, compilers can significantly improve the performance and efficiency of software applications.</a:t>
            </a:r>
            <a:endParaRPr lang="en-US" sz="1750" dirty="0"/>
          </a:p>
        </p:txBody>
      </p:sp>
      <p:sp>
        <p:nvSpPr>
          <p:cNvPr id="8" name="Text 5"/>
          <p:cNvSpPr/>
          <p:nvPr/>
        </p:nvSpPr>
        <p:spPr>
          <a:xfrm>
            <a:off x="2037993" y="4352126"/>
            <a:ext cx="10554414" cy="1066205"/>
          </a:xfrm>
          <a:prstGeom prst="rect">
            <a:avLst/>
          </a:prstGeom>
          <a:noFill/>
          <a:ln/>
        </p:spPr>
        <p:txBody>
          <a:bodyPr wrap="square" rtlCol="0" anchor="t"/>
          <a:lstStyle/>
          <a:p>
            <a:pPr marL="0" indent="0">
              <a:lnSpc>
                <a:spcPts val="2799"/>
              </a:lnSpc>
              <a:buNone/>
            </a:pPr>
            <a:r>
              <a:rPr lang="en-US" sz="1750" dirty="0">
                <a:solidFill>
                  <a:srgbClr val="15213F"/>
                </a:solidFill>
                <a:latin typeface="Roboto" pitchFamily="34" charset="0"/>
                <a:ea typeface="Roboto" pitchFamily="34" charset="-122"/>
                <a:cs typeface="Roboto" pitchFamily="34" charset="-120"/>
              </a:rPr>
              <a:t>Looking to the future, emerging trends such as machine learning-driven optimizations and the rise of domain-specific languages promise to further transform the field of compiler design. As software systems grow in complexity, the need for innovative compiler technologies will only continue to increase.</a:t>
            </a:r>
            <a:endParaRPr lang="en-US" sz="175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A32EAB6-0130-7258-6D10-B0659DDDFB1B}"/>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3200400" y="886032"/>
            <a:ext cx="8229600" cy="6262063"/>
          </a:xfrm>
          <a:prstGeom prst="rect">
            <a:avLst/>
          </a:prstGeom>
          <a:effectLst>
            <a:glow rad="228600">
              <a:schemeClr val="accent4">
                <a:satMod val="175000"/>
                <a:alpha val="40000"/>
              </a:schemeClr>
            </a:glow>
            <a:innerShdw blurRad="114300">
              <a:prstClr val="black"/>
            </a:innerShdw>
            <a:softEdge rad="0"/>
          </a:effectLst>
        </p:spPr>
      </p:pic>
    </p:spTree>
    <p:extLst>
      <p:ext uri="{BB962C8B-B14F-4D97-AF65-F5344CB8AC3E}">
        <p14:creationId xmlns:p14="http://schemas.microsoft.com/office/powerpoint/2010/main" val="2624979390"/>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240030" y="-30361"/>
            <a:ext cx="14630400" cy="8229600"/>
          </a:xfrm>
          <a:prstGeom prst="rect">
            <a:avLst/>
          </a:prstGeom>
          <a:solidFill>
            <a:srgbClr val="FBFCFE"/>
          </a:solidFill>
          <a:ln/>
        </p:spPr>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5" name="Text 2"/>
          <p:cNvSpPr/>
          <p:nvPr/>
        </p:nvSpPr>
        <p:spPr>
          <a:xfrm>
            <a:off x="833199" y="2084784"/>
            <a:ext cx="7477601" cy="1666399"/>
          </a:xfrm>
          <a:prstGeom prst="rect">
            <a:avLst/>
          </a:prstGeom>
          <a:noFill/>
          <a:ln/>
        </p:spPr>
        <p:txBody>
          <a:bodyPr wrap="square" rtlCol="0" anchor="t"/>
          <a:lstStyle/>
          <a:p>
            <a:pPr marL="0" indent="0">
              <a:lnSpc>
                <a:spcPts val="6561"/>
              </a:lnSpc>
              <a:buNone/>
            </a:pPr>
            <a:r>
              <a:rPr lang="en-US" sz="5249" dirty="0">
                <a:solidFill>
                  <a:srgbClr val="476FD6"/>
                </a:solidFill>
                <a:latin typeface="Roboto Slab" pitchFamily="34" charset="0"/>
                <a:ea typeface="Roboto Slab" pitchFamily="34" charset="-122"/>
                <a:cs typeface="Roboto Slab" pitchFamily="34" charset="-120"/>
              </a:rPr>
              <a:t>Introduction to Compiler Design</a:t>
            </a:r>
            <a:endParaRPr lang="en-US" sz="5249" dirty="0"/>
          </a:p>
        </p:txBody>
      </p:sp>
      <p:sp>
        <p:nvSpPr>
          <p:cNvPr id="6" name="Text 3"/>
          <p:cNvSpPr/>
          <p:nvPr/>
        </p:nvSpPr>
        <p:spPr>
          <a:xfrm>
            <a:off x="833199" y="4084439"/>
            <a:ext cx="7477601" cy="1421606"/>
          </a:xfrm>
          <a:prstGeom prst="rect">
            <a:avLst/>
          </a:prstGeom>
          <a:noFill/>
          <a:ln/>
        </p:spPr>
        <p:txBody>
          <a:bodyPr wrap="square" rtlCol="0" anchor="t"/>
          <a:lstStyle/>
          <a:p>
            <a:pPr marL="0" indent="0">
              <a:lnSpc>
                <a:spcPts val="2799"/>
              </a:lnSpc>
              <a:buNone/>
            </a:pPr>
            <a:r>
              <a:rPr lang="en-US" sz="1750" dirty="0">
                <a:solidFill>
                  <a:srgbClr val="15213F"/>
                </a:solidFill>
                <a:latin typeface="Roboto" pitchFamily="34" charset="0"/>
                <a:ea typeface="Roboto" pitchFamily="34" charset="-122"/>
                <a:cs typeface="Roboto" pitchFamily="34" charset="-120"/>
              </a:rPr>
              <a:t>Compiler design is the process of creating software that translates high-level programming languages into machine-readable code. This involves a deep understanding of language syntax, code optimization, and target hardware architecture.</a:t>
            </a:r>
            <a:endParaRPr lang="en-US" sz="1750" dirty="0"/>
          </a:p>
        </p:txBody>
      </p:sp>
      <p:sp>
        <p:nvSpPr>
          <p:cNvPr id="7" name="Shape 4"/>
          <p:cNvSpPr/>
          <p:nvPr/>
        </p:nvSpPr>
        <p:spPr>
          <a:xfrm>
            <a:off x="833199" y="5772626"/>
            <a:ext cx="355402" cy="355402"/>
          </a:xfrm>
          <a:prstGeom prst="roundRect">
            <a:avLst>
              <a:gd name="adj" fmla="val 25726039"/>
            </a:avLst>
          </a:prstGeom>
          <a:noFill/>
          <a:ln w="7620">
            <a:solidFill>
              <a:srgbClr val="FFFFFF"/>
            </a:solidFill>
            <a:prstDash val="solid"/>
          </a:ln>
        </p:spPr>
      </p:sp>
      <p:sp>
        <p:nvSpPr>
          <p:cNvPr id="9" name="Text 5"/>
          <p:cNvSpPr/>
          <p:nvPr/>
        </p:nvSpPr>
        <p:spPr>
          <a:xfrm>
            <a:off x="1299686" y="5755958"/>
            <a:ext cx="1259443" cy="388858"/>
          </a:xfrm>
          <a:prstGeom prst="rect">
            <a:avLst/>
          </a:prstGeom>
          <a:noFill/>
          <a:ln/>
        </p:spPr>
        <p:txBody>
          <a:bodyPr wrap="none" rtlCol="0" anchor="t"/>
          <a:lstStyle/>
          <a:p>
            <a:pPr marL="0" indent="0" algn="l">
              <a:lnSpc>
                <a:spcPts val="3062"/>
              </a:lnSpc>
              <a:buNone/>
            </a:pPr>
            <a:endParaRPr lang="en-US" sz="2187" b="1" dirty="0">
              <a:solidFill>
                <a:srgbClr val="15213F"/>
              </a:solidFill>
              <a:latin typeface="Roboto" pitchFamily="34" charset="0"/>
              <a:ea typeface="Roboto" pitchFamily="34" charset="-122"/>
              <a:cs typeface="Roboto" pitchFamily="34" charset="-12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sp>
        <p:nvSpPr>
          <p:cNvPr id="4" name="Text 2"/>
          <p:cNvSpPr/>
          <p:nvPr/>
        </p:nvSpPr>
        <p:spPr>
          <a:xfrm>
            <a:off x="2037993" y="1443395"/>
            <a:ext cx="7131606" cy="694373"/>
          </a:xfrm>
          <a:prstGeom prst="rect">
            <a:avLst/>
          </a:prstGeom>
          <a:noFill/>
          <a:ln/>
        </p:spPr>
        <p:txBody>
          <a:bodyPr wrap="none" rtlCol="0" anchor="t"/>
          <a:lstStyle/>
          <a:p>
            <a:pPr marL="0" indent="0">
              <a:lnSpc>
                <a:spcPts val="5468"/>
              </a:lnSpc>
              <a:buNone/>
            </a:pPr>
            <a:r>
              <a:rPr lang="en-US" sz="4374" dirty="0">
                <a:solidFill>
                  <a:srgbClr val="476FD6"/>
                </a:solidFill>
                <a:latin typeface="Roboto Slab" pitchFamily="34" charset="0"/>
                <a:ea typeface="Roboto Slab" pitchFamily="34" charset="-122"/>
                <a:cs typeface="Roboto Slab" pitchFamily="34" charset="-120"/>
              </a:rPr>
              <a:t>Static Analysis Techniques</a:t>
            </a:r>
            <a:endParaRPr lang="en-US" sz="4374" dirty="0"/>
          </a:p>
        </p:txBody>
      </p:sp>
      <p:sp>
        <p:nvSpPr>
          <p:cNvPr id="5" name="Shape 3"/>
          <p:cNvSpPr/>
          <p:nvPr/>
        </p:nvSpPr>
        <p:spPr>
          <a:xfrm>
            <a:off x="2037993" y="2582108"/>
            <a:ext cx="5166122" cy="1990963"/>
          </a:xfrm>
          <a:prstGeom prst="roundRect">
            <a:avLst>
              <a:gd name="adj" fmla="val 6696"/>
            </a:avLst>
          </a:prstGeom>
          <a:solidFill>
            <a:srgbClr val="DEE7F7"/>
          </a:solidFill>
          <a:ln/>
        </p:spPr>
      </p:sp>
      <p:sp>
        <p:nvSpPr>
          <p:cNvPr id="6" name="Text 4"/>
          <p:cNvSpPr/>
          <p:nvPr/>
        </p:nvSpPr>
        <p:spPr>
          <a:xfrm>
            <a:off x="2260163" y="2804279"/>
            <a:ext cx="2897386" cy="347186"/>
          </a:xfrm>
          <a:prstGeom prst="rect">
            <a:avLst/>
          </a:prstGeom>
          <a:noFill/>
          <a:ln/>
        </p:spPr>
        <p:txBody>
          <a:bodyPr wrap="none" rtlCol="0" anchor="t"/>
          <a:lstStyle/>
          <a:p>
            <a:pPr marL="0" indent="0">
              <a:lnSpc>
                <a:spcPts val="2734"/>
              </a:lnSpc>
              <a:buNone/>
            </a:pPr>
            <a:r>
              <a:rPr lang="en-US" sz="2187" dirty="0">
                <a:solidFill>
                  <a:srgbClr val="476FD6"/>
                </a:solidFill>
                <a:latin typeface="Roboto Slab" pitchFamily="34" charset="0"/>
                <a:ea typeface="Roboto Slab" pitchFamily="34" charset="-122"/>
                <a:cs typeface="Roboto Slab" pitchFamily="34" charset="-120"/>
              </a:rPr>
              <a:t>Control Flow Analysis</a:t>
            </a:r>
            <a:endParaRPr lang="en-US" sz="2187" dirty="0"/>
          </a:p>
        </p:txBody>
      </p:sp>
      <p:sp>
        <p:nvSpPr>
          <p:cNvPr id="7" name="Text 5"/>
          <p:cNvSpPr/>
          <p:nvPr/>
        </p:nvSpPr>
        <p:spPr>
          <a:xfrm>
            <a:off x="2260163" y="3284696"/>
            <a:ext cx="4721781" cy="1066205"/>
          </a:xfrm>
          <a:prstGeom prst="rect">
            <a:avLst/>
          </a:prstGeom>
          <a:noFill/>
          <a:ln/>
        </p:spPr>
        <p:txBody>
          <a:bodyPr wrap="square" rtlCol="0" anchor="t"/>
          <a:lstStyle/>
          <a:p>
            <a:pPr marL="0" indent="0">
              <a:lnSpc>
                <a:spcPts val="2799"/>
              </a:lnSpc>
              <a:buNone/>
            </a:pPr>
            <a:r>
              <a:rPr lang="en-US" sz="1750" dirty="0">
                <a:solidFill>
                  <a:srgbClr val="15213F"/>
                </a:solidFill>
                <a:latin typeface="Roboto" pitchFamily="34" charset="0"/>
                <a:ea typeface="Roboto" pitchFamily="34" charset="-122"/>
                <a:cs typeface="Roboto" pitchFamily="34" charset="-120"/>
              </a:rPr>
              <a:t>Examines the order and direction of execution in a program, enabling optimizations and identifying potential errors.</a:t>
            </a:r>
            <a:endParaRPr lang="en-US" sz="1750" dirty="0"/>
          </a:p>
        </p:txBody>
      </p:sp>
      <p:sp>
        <p:nvSpPr>
          <p:cNvPr id="8" name="Shape 6"/>
          <p:cNvSpPr/>
          <p:nvPr/>
        </p:nvSpPr>
        <p:spPr>
          <a:xfrm>
            <a:off x="7426285" y="2582108"/>
            <a:ext cx="5166122" cy="1990963"/>
          </a:xfrm>
          <a:prstGeom prst="roundRect">
            <a:avLst>
              <a:gd name="adj" fmla="val 6696"/>
            </a:avLst>
          </a:prstGeom>
          <a:solidFill>
            <a:srgbClr val="DEE7F7"/>
          </a:solidFill>
          <a:ln/>
        </p:spPr>
      </p:sp>
      <p:sp>
        <p:nvSpPr>
          <p:cNvPr id="9" name="Text 7"/>
          <p:cNvSpPr/>
          <p:nvPr/>
        </p:nvSpPr>
        <p:spPr>
          <a:xfrm>
            <a:off x="7648456" y="2804279"/>
            <a:ext cx="2777490" cy="347186"/>
          </a:xfrm>
          <a:prstGeom prst="rect">
            <a:avLst/>
          </a:prstGeom>
          <a:noFill/>
          <a:ln/>
        </p:spPr>
        <p:txBody>
          <a:bodyPr wrap="none" rtlCol="0" anchor="t"/>
          <a:lstStyle/>
          <a:p>
            <a:pPr marL="0" indent="0">
              <a:lnSpc>
                <a:spcPts val="2734"/>
              </a:lnSpc>
              <a:buNone/>
            </a:pPr>
            <a:r>
              <a:rPr lang="en-US" sz="2187" dirty="0">
                <a:solidFill>
                  <a:srgbClr val="476FD6"/>
                </a:solidFill>
                <a:latin typeface="Roboto Slab" pitchFamily="34" charset="0"/>
                <a:ea typeface="Roboto Slab" pitchFamily="34" charset="-122"/>
                <a:cs typeface="Roboto Slab" pitchFamily="34" charset="-120"/>
              </a:rPr>
              <a:t>Data Flow Analysis</a:t>
            </a:r>
            <a:endParaRPr lang="en-US" sz="2187" dirty="0"/>
          </a:p>
        </p:txBody>
      </p:sp>
      <p:sp>
        <p:nvSpPr>
          <p:cNvPr id="10" name="Text 8"/>
          <p:cNvSpPr/>
          <p:nvPr/>
        </p:nvSpPr>
        <p:spPr>
          <a:xfrm>
            <a:off x="7648456" y="3284696"/>
            <a:ext cx="4721781" cy="1066205"/>
          </a:xfrm>
          <a:prstGeom prst="rect">
            <a:avLst/>
          </a:prstGeom>
          <a:noFill/>
          <a:ln/>
        </p:spPr>
        <p:txBody>
          <a:bodyPr wrap="square" rtlCol="0" anchor="t"/>
          <a:lstStyle/>
          <a:p>
            <a:pPr marL="0" indent="0">
              <a:lnSpc>
                <a:spcPts val="2799"/>
              </a:lnSpc>
              <a:buNone/>
            </a:pPr>
            <a:r>
              <a:rPr lang="en-US" sz="1750" dirty="0">
                <a:solidFill>
                  <a:srgbClr val="15213F"/>
                </a:solidFill>
                <a:latin typeface="Roboto" pitchFamily="34" charset="0"/>
                <a:ea typeface="Roboto" pitchFamily="34" charset="-122"/>
                <a:cs typeface="Roboto" pitchFamily="34" charset="-120"/>
              </a:rPr>
              <a:t>Tracks the flow of data through a program, identifying opportunities for dead code elimination and constant folding.</a:t>
            </a:r>
            <a:endParaRPr lang="en-US" sz="1750" dirty="0"/>
          </a:p>
        </p:txBody>
      </p:sp>
      <p:sp>
        <p:nvSpPr>
          <p:cNvPr id="11" name="Shape 9"/>
          <p:cNvSpPr/>
          <p:nvPr/>
        </p:nvSpPr>
        <p:spPr>
          <a:xfrm>
            <a:off x="2037993" y="4795242"/>
            <a:ext cx="5166122" cy="1990963"/>
          </a:xfrm>
          <a:prstGeom prst="roundRect">
            <a:avLst>
              <a:gd name="adj" fmla="val 6696"/>
            </a:avLst>
          </a:prstGeom>
          <a:solidFill>
            <a:srgbClr val="DEE7F7"/>
          </a:solidFill>
          <a:ln/>
        </p:spPr>
      </p:sp>
      <p:sp>
        <p:nvSpPr>
          <p:cNvPr id="12" name="Text 10"/>
          <p:cNvSpPr/>
          <p:nvPr/>
        </p:nvSpPr>
        <p:spPr>
          <a:xfrm>
            <a:off x="2260163" y="5017413"/>
            <a:ext cx="3849767" cy="347186"/>
          </a:xfrm>
          <a:prstGeom prst="rect">
            <a:avLst/>
          </a:prstGeom>
          <a:noFill/>
          <a:ln/>
        </p:spPr>
        <p:txBody>
          <a:bodyPr wrap="none" rtlCol="0" anchor="t"/>
          <a:lstStyle/>
          <a:p>
            <a:pPr marL="0" indent="0">
              <a:lnSpc>
                <a:spcPts val="2734"/>
              </a:lnSpc>
              <a:buNone/>
            </a:pPr>
            <a:r>
              <a:rPr lang="en-US" sz="2187" dirty="0">
                <a:solidFill>
                  <a:srgbClr val="476FD6"/>
                </a:solidFill>
                <a:latin typeface="Roboto Slab" pitchFamily="34" charset="0"/>
                <a:ea typeface="Roboto Slab" pitchFamily="34" charset="-122"/>
                <a:cs typeface="Roboto Slab" pitchFamily="34" charset="-120"/>
              </a:rPr>
              <a:t>Type Checking and Inference</a:t>
            </a:r>
            <a:endParaRPr lang="en-US" sz="2187" dirty="0"/>
          </a:p>
        </p:txBody>
      </p:sp>
      <p:sp>
        <p:nvSpPr>
          <p:cNvPr id="13" name="Text 11"/>
          <p:cNvSpPr/>
          <p:nvPr/>
        </p:nvSpPr>
        <p:spPr>
          <a:xfrm>
            <a:off x="2260163" y="5497830"/>
            <a:ext cx="4721781" cy="1066205"/>
          </a:xfrm>
          <a:prstGeom prst="rect">
            <a:avLst/>
          </a:prstGeom>
          <a:noFill/>
          <a:ln/>
        </p:spPr>
        <p:txBody>
          <a:bodyPr wrap="square" rtlCol="0" anchor="t"/>
          <a:lstStyle/>
          <a:p>
            <a:pPr marL="0" indent="0">
              <a:lnSpc>
                <a:spcPts val="2799"/>
              </a:lnSpc>
              <a:buNone/>
            </a:pPr>
            <a:r>
              <a:rPr lang="en-US" sz="1750" dirty="0">
                <a:solidFill>
                  <a:srgbClr val="15213F"/>
                </a:solidFill>
                <a:latin typeface="Roboto" pitchFamily="34" charset="0"/>
                <a:ea typeface="Roboto" pitchFamily="34" charset="-122"/>
                <a:cs typeface="Roboto" pitchFamily="34" charset="-120"/>
              </a:rPr>
              <a:t>Ensures variables are used correctly and helps catch type-related errors during compilation, improving program reliability.</a:t>
            </a:r>
            <a:endParaRPr lang="en-US" sz="1750" dirty="0"/>
          </a:p>
        </p:txBody>
      </p:sp>
      <p:sp>
        <p:nvSpPr>
          <p:cNvPr id="14" name="Shape 12"/>
          <p:cNvSpPr/>
          <p:nvPr/>
        </p:nvSpPr>
        <p:spPr>
          <a:xfrm>
            <a:off x="7426285" y="4795242"/>
            <a:ext cx="5166122" cy="1990963"/>
          </a:xfrm>
          <a:prstGeom prst="roundRect">
            <a:avLst>
              <a:gd name="adj" fmla="val 6696"/>
            </a:avLst>
          </a:prstGeom>
          <a:solidFill>
            <a:srgbClr val="DEE7F7"/>
          </a:solidFill>
          <a:ln/>
        </p:spPr>
      </p:sp>
      <p:sp>
        <p:nvSpPr>
          <p:cNvPr id="15" name="Text 13"/>
          <p:cNvSpPr/>
          <p:nvPr/>
        </p:nvSpPr>
        <p:spPr>
          <a:xfrm>
            <a:off x="7648456" y="5017413"/>
            <a:ext cx="3000851" cy="347186"/>
          </a:xfrm>
          <a:prstGeom prst="rect">
            <a:avLst/>
          </a:prstGeom>
          <a:noFill/>
          <a:ln/>
        </p:spPr>
        <p:txBody>
          <a:bodyPr wrap="none" rtlCol="0" anchor="t"/>
          <a:lstStyle/>
          <a:p>
            <a:pPr marL="0" indent="0">
              <a:lnSpc>
                <a:spcPts val="2734"/>
              </a:lnSpc>
              <a:buNone/>
            </a:pPr>
            <a:r>
              <a:rPr lang="en-US" sz="2187" dirty="0">
                <a:solidFill>
                  <a:srgbClr val="476FD6"/>
                </a:solidFill>
                <a:latin typeface="Roboto Slab" pitchFamily="34" charset="0"/>
                <a:ea typeface="Roboto Slab" pitchFamily="34" charset="-122"/>
                <a:cs typeface="Roboto Slab" pitchFamily="34" charset="-120"/>
              </a:rPr>
              <a:t>Abstract Interpretation</a:t>
            </a:r>
            <a:endParaRPr lang="en-US" sz="2187" dirty="0"/>
          </a:p>
        </p:txBody>
      </p:sp>
      <p:sp>
        <p:nvSpPr>
          <p:cNvPr id="16" name="Text 14"/>
          <p:cNvSpPr/>
          <p:nvPr/>
        </p:nvSpPr>
        <p:spPr>
          <a:xfrm>
            <a:off x="7648456" y="5497830"/>
            <a:ext cx="4721781" cy="1066205"/>
          </a:xfrm>
          <a:prstGeom prst="rect">
            <a:avLst/>
          </a:prstGeom>
          <a:noFill/>
          <a:ln/>
        </p:spPr>
        <p:txBody>
          <a:bodyPr wrap="square" rtlCol="0" anchor="t"/>
          <a:lstStyle/>
          <a:p>
            <a:pPr marL="0" indent="0">
              <a:lnSpc>
                <a:spcPts val="2799"/>
              </a:lnSpc>
              <a:buNone/>
            </a:pPr>
            <a:r>
              <a:rPr lang="en-US" sz="1750" dirty="0">
                <a:solidFill>
                  <a:srgbClr val="15213F"/>
                </a:solidFill>
                <a:latin typeface="Roboto" pitchFamily="34" charset="0"/>
                <a:ea typeface="Roboto" pitchFamily="34" charset="-122"/>
                <a:cs typeface="Roboto" pitchFamily="34" charset="-120"/>
              </a:rPr>
              <a:t>Approximates the runtime behavior of a program by analyzing its static structure, enabling advanced optimizations.</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5" name="Text 2"/>
          <p:cNvSpPr/>
          <p:nvPr/>
        </p:nvSpPr>
        <p:spPr>
          <a:xfrm>
            <a:off x="6319599" y="2268260"/>
            <a:ext cx="5795962" cy="694373"/>
          </a:xfrm>
          <a:prstGeom prst="rect">
            <a:avLst/>
          </a:prstGeom>
          <a:noFill/>
          <a:ln/>
        </p:spPr>
        <p:txBody>
          <a:bodyPr wrap="none" rtlCol="0" anchor="t"/>
          <a:lstStyle/>
          <a:p>
            <a:pPr marL="0" indent="0">
              <a:lnSpc>
                <a:spcPts val="5468"/>
              </a:lnSpc>
              <a:buNone/>
            </a:pPr>
            <a:r>
              <a:rPr lang="en-US" sz="4374" dirty="0">
                <a:solidFill>
                  <a:srgbClr val="476FD6"/>
                </a:solidFill>
                <a:latin typeface="Roboto Slab" pitchFamily="34" charset="0"/>
                <a:ea typeface="Roboto Slab" pitchFamily="34" charset="-122"/>
                <a:cs typeface="Roboto Slab" pitchFamily="34" charset="-120"/>
              </a:rPr>
              <a:t>Control Flow Analysis</a:t>
            </a:r>
            <a:endParaRPr lang="en-US" sz="4374" dirty="0"/>
          </a:p>
        </p:txBody>
      </p:sp>
      <p:sp>
        <p:nvSpPr>
          <p:cNvPr id="6" name="Text 3"/>
          <p:cNvSpPr/>
          <p:nvPr/>
        </p:nvSpPr>
        <p:spPr>
          <a:xfrm>
            <a:off x="6675000" y="3295888"/>
            <a:ext cx="7248817" cy="710803"/>
          </a:xfrm>
          <a:prstGeom prst="rect">
            <a:avLst/>
          </a:prstGeom>
          <a:noFill/>
          <a:ln/>
        </p:spPr>
        <p:txBody>
          <a:bodyPr wrap="square" rtlCol="0" anchor="t"/>
          <a:lstStyle/>
          <a:p>
            <a:pPr marL="342900" indent="-342900" algn="l">
              <a:lnSpc>
                <a:spcPts val="2799"/>
              </a:lnSpc>
              <a:buSzPct val="100000"/>
              <a:buFont typeface="+mj-lt"/>
              <a:buAutoNum type="arabicPeriod"/>
            </a:pPr>
            <a:r>
              <a:rPr lang="en-US" sz="1750" dirty="0">
                <a:solidFill>
                  <a:srgbClr val="15213F"/>
                </a:solidFill>
                <a:latin typeface="Roboto" pitchFamily="34" charset="0"/>
                <a:ea typeface="Roboto" pitchFamily="34" charset="-122"/>
                <a:cs typeface="Roboto" pitchFamily="34" charset="-120"/>
              </a:rPr>
              <a:t>Control flow analysis is a fundamental technique in compiler design that examines the possible execution paths within a program</a:t>
            </a:r>
          </a:p>
        </p:txBody>
      </p:sp>
      <p:sp>
        <p:nvSpPr>
          <p:cNvPr id="7" name="Text 4"/>
          <p:cNvSpPr/>
          <p:nvPr/>
        </p:nvSpPr>
        <p:spPr>
          <a:xfrm>
            <a:off x="6675001" y="4095512"/>
            <a:ext cx="7122200" cy="710803"/>
          </a:xfrm>
          <a:prstGeom prst="rect">
            <a:avLst/>
          </a:prstGeom>
          <a:noFill/>
          <a:ln/>
        </p:spPr>
        <p:txBody>
          <a:bodyPr wrap="square" rtlCol="0" anchor="t"/>
          <a:lstStyle/>
          <a:p>
            <a:pPr marL="342900" indent="-342900" algn="l">
              <a:lnSpc>
                <a:spcPts val="2799"/>
              </a:lnSpc>
              <a:buSzPct val="100000"/>
              <a:buFont typeface="+mj-lt"/>
              <a:buAutoNum type="arabicPeriod" startAt="2"/>
            </a:pPr>
            <a:r>
              <a:rPr lang="en-US" sz="1750" dirty="0">
                <a:solidFill>
                  <a:srgbClr val="15213F"/>
                </a:solidFill>
                <a:latin typeface="Roboto" pitchFamily="34" charset="0"/>
                <a:ea typeface="Roboto" pitchFamily="34" charset="-122"/>
                <a:cs typeface="Roboto" pitchFamily="34" charset="-120"/>
              </a:rPr>
              <a:t>It constructs a </a:t>
            </a:r>
            <a:r>
              <a:rPr lang="en-US" sz="1750" b="1" dirty="0">
                <a:solidFill>
                  <a:srgbClr val="15213F"/>
                </a:solidFill>
                <a:latin typeface="Roboto" pitchFamily="34" charset="0"/>
                <a:ea typeface="Roboto" pitchFamily="34" charset="-122"/>
                <a:cs typeface="Roboto" pitchFamily="34" charset="-120"/>
              </a:rPr>
              <a:t>control flow graph</a:t>
            </a:r>
            <a:r>
              <a:rPr lang="en-US" sz="1750" dirty="0">
                <a:solidFill>
                  <a:srgbClr val="15213F"/>
                </a:solidFill>
                <a:latin typeface="Roboto" pitchFamily="34" charset="0"/>
                <a:ea typeface="Roboto" pitchFamily="34" charset="-122"/>
                <a:cs typeface="Roboto" pitchFamily="34" charset="-120"/>
              </a:rPr>
              <a:t> to represent the flow of control, including conditional branches, loops, and function calls.</a:t>
            </a:r>
            <a:endParaRPr lang="en-US" sz="1750" dirty="0"/>
          </a:p>
        </p:txBody>
      </p:sp>
      <p:sp>
        <p:nvSpPr>
          <p:cNvPr id="8" name="Text 5"/>
          <p:cNvSpPr/>
          <p:nvPr/>
        </p:nvSpPr>
        <p:spPr>
          <a:xfrm>
            <a:off x="6675001" y="4895136"/>
            <a:ext cx="7122200" cy="1066205"/>
          </a:xfrm>
          <a:prstGeom prst="rect">
            <a:avLst/>
          </a:prstGeom>
          <a:noFill/>
          <a:ln/>
        </p:spPr>
        <p:txBody>
          <a:bodyPr wrap="square" rtlCol="0" anchor="t"/>
          <a:lstStyle/>
          <a:p>
            <a:pPr marL="342900" indent="-342900" algn="l">
              <a:lnSpc>
                <a:spcPts val="2799"/>
              </a:lnSpc>
              <a:buSzPct val="100000"/>
              <a:buFont typeface="+mj-lt"/>
              <a:buAutoNum type="arabicPeriod" startAt="3"/>
            </a:pPr>
            <a:r>
              <a:rPr lang="en-US" sz="1750" dirty="0">
                <a:solidFill>
                  <a:srgbClr val="15213F"/>
                </a:solidFill>
                <a:latin typeface="Roboto" pitchFamily="34" charset="0"/>
                <a:ea typeface="Roboto" pitchFamily="34" charset="-122"/>
                <a:cs typeface="Roboto" pitchFamily="34" charset="-120"/>
              </a:rPr>
              <a:t>This analysis helps identify </a:t>
            </a:r>
            <a:r>
              <a:rPr lang="en-US" sz="1750" u="sng" dirty="0">
                <a:solidFill>
                  <a:srgbClr val="15213F"/>
                </a:solidFill>
                <a:latin typeface="Roboto" pitchFamily="34" charset="0"/>
                <a:ea typeface="Roboto" pitchFamily="34" charset="-122"/>
                <a:cs typeface="Roboto" pitchFamily="34" charset="-120"/>
              </a:rPr>
              <a:t>unreachable code</a:t>
            </a:r>
            <a:r>
              <a:rPr lang="en-US" sz="1750" dirty="0">
                <a:solidFill>
                  <a:srgbClr val="15213F"/>
                </a:solidFill>
                <a:latin typeface="Roboto" pitchFamily="34" charset="0"/>
                <a:ea typeface="Roboto" pitchFamily="34" charset="-122"/>
                <a:cs typeface="Roboto" pitchFamily="34" charset="-120"/>
              </a:rPr>
              <a:t>, </a:t>
            </a:r>
            <a:r>
              <a:rPr lang="en-US" sz="1750" u="sng" dirty="0">
                <a:solidFill>
                  <a:srgbClr val="15213F"/>
                </a:solidFill>
                <a:latin typeface="Roboto" pitchFamily="34" charset="0"/>
                <a:ea typeface="Roboto" pitchFamily="34" charset="-122"/>
                <a:cs typeface="Roboto" pitchFamily="34" charset="-120"/>
              </a:rPr>
              <a:t>dead code</a:t>
            </a:r>
            <a:r>
              <a:rPr lang="en-US" sz="1750" dirty="0">
                <a:solidFill>
                  <a:srgbClr val="15213F"/>
                </a:solidFill>
                <a:latin typeface="Roboto" pitchFamily="34" charset="0"/>
                <a:ea typeface="Roboto" pitchFamily="34" charset="-122"/>
                <a:cs typeface="Roboto" pitchFamily="34" charset="-120"/>
              </a:rPr>
              <a:t>, and opportunities for </a:t>
            </a:r>
            <a:r>
              <a:rPr lang="en-US" sz="1750" u="sng" dirty="0">
                <a:solidFill>
                  <a:srgbClr val="15213F"/>
                </a:solidFill>
                <a:latin typeface="Roboto" pitchFamily="34" charset="0"/>
                <a:ea typeface="Roboto" pitchFamily="34" charset="-122"/>
                <a:cs typeface="Roboto" pitchFamily="34" charset="-120"/>
              </a:rPr>
              <a:t>code optimizations</a:t>
            </a:r>
            <a:r>
              <a:rPr lang="en-US" sz="1750" dirty="0">
                <a:solidFill>
                  <a:srgbClr val="15213F"/>
                </a:solidFill>
                <a:latin typeface="Roboto" pitchFamily="34" charset="0"/>
                <a:ea typeface="Roboto" pitchFamily="34" charset="-122"/>
                <a:cs typeface="Roboto" pitchFamily="34" charset="-120"/>
              </a:rPr>
              <a:t> such as loop unrolling and function inlining.</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pic>
        <p:nvPicPr>
          <p:cNvPr id="4" name="Image 0" descr="preencoded.png"/>
          <p:cNvPicPr>
            <a:picLocks noChangeAspect="1"/>
          </p:cNvPicPr>
          <p:nvPr/>
        </p:nvPicPr>
        <p:blipFill>
          <a:blip r:embed="rId3"/>
          <a:stretch>
            <a:fillRect/>
          </a:stretch>
        </p:blipFill>
        <p:spPr>
          <a:xfrm>
            <a:off x="0" y="0"/>
            <a:ext cx="3657600" cy="8229600"/>
          </a:xfrm>
          <a:prstGeom prst="rect">
            <a:avLst/>
          </a:prstGeom>
        </p:spPr>
      </p:pic>
      <p:sp>
        <p:nvSpPr>
          <p:cNvPr id="5" name="Text 2"/>
          <p:cNvSpPr/>
          <p:nvPr/>
        </p:nvSpPr>
        <p:spPr>
          <a:xfrm>
            <a:off x="4490799" y="747713"/>
            <a:ext cx="5554980" cy="694373"/>
          </a:xfrm>
          <a:prstGeom prst="rect">
            <a:avLst/>
          </a:prstGeom>
          <a:noFill/>
          <a:ln/>
        </p:spPr>
        <p:txBody>
          <a:bodyPr wrap="none" rtlCol="0" anchor="t"/>
          <a:lstStyle/>
          <a:p>
            <a:pPr marL="0" indent="0">
              <a:lnSpc>
                <a:spcPts val="5468"/>
              </a:lnSpc>
              <a:buNone/>
            </a:pPr>
            <a:r>
              <a:rPr lang="en-US" sz="4374" dirty="0">
                <a:solidFill>
                  <a:srgbClr val="476FD6"/>
                </a:solidFill>
                <a:latin typeface="Roboto Slab" pitchFamily="34" charset="0"/>
                <a:ea typeface="Roboto Slab" pitchFamily="34" charset="-122"/>
                <a:cs typeface="Roboto Slab" pitchFamily="34" charset="-120"/>
              </a:rPr>
              <a:t>Data Flow Analysis</a:t>
            </a:r>
            <a:endParaRPr lang="en-US" sz="4374" dirty="0"/>
          </a:p>
        </p:txBody>
      </p:sp>
      <p:sp>
        <p:nvSpPr>
          <p:cNvPr id="6" name="Shape 3"/>
          <p:cNvSpPr/>
          <p:nvPr/>
        </p:nvSpPr>
        <p:spPr>
          <a:xfrm>
            <a:off x="4801910" y="1775341"/>
            <a:ext cx="44410" cy="5706427"/>
          </a:xfrm>
          <a:prstGeom prst="rect">
            <a:avLst/>
          </a:prstGeom>
          <a:solidFill>
            <a:srgbClr val="BBC4DC"/>
          </a:solidFill>
          <a:ln/>
        </p:spPr>
      </p:sp>
      <p:sp>
        <p:nvSpPr>
          <p:cNvPr id="7" name="Shape 4"/>
          <p:cNvSpPr/>
          <p:nvPr/>
        </p:nvSpPr>
        <p:spPr>
          <a:xfrm>
            <a:off x="5074027" y="2176641"/>
            <a:ext cx="777597" cy="44410"/>
          </a:xfrm>
          <a:prstGeom prst="rect">
            <a:avLst/>
          </a:prstGeom>
          <a:solidFill>
            <a:srgbClr val="BBC4DC"/>
          </a:solidFill>
          <a:ln/>
        </p:spPr>
      </p:sp>
      <p:sp>
        <p:nvSpPr>
          <p:cNvPr id="8" name="Shape 5"/>
          <p:cNvSpPr/>
          <p:nvPr/>
        </p:nvSpPr>
        <p:spPr>
          <a:xfrm>
            <a:off x="4574084" y="1948934"/>
            <a:ext cx="499943" cy="499943"/>
          </a:xfrm>
          <a:prstGeom prst="roundRect">
            <a:avLst>
              <a:gd name="adj" fmla="val 26667"/>
            </a:avLst>
          </a:prstGeom>
          <a:solidFill>
            <a:srgbClr val="DEE7F7"/>
          </a:solidFill>
          <a:ln/>
        </p:spPr>
      </p:sp>
      <p:sp>
        <p:nvSpPr>
          <p:cNvPr id="9" name="Text 6"/>
          <p:cNvSpPr/>
          <p:nvPr/>
        </p:nvSpPr>
        <p:spPr>
          <a:xfrm>
            <a:off x="4755297" y="1990606"/>
            <a:ext cx="137398" cy="416481"/>
          </a:xfrm>
          <a:prstGeom prst="rect">
            <a:avLst/>
          </a:prstGeom>
          <a:noFill/>
          <a:ln/>
        </p:spPr>
        <p:txBody>
          <a:bodyPr wrap="none" rtlCol="0" anchor="t"/>
          <a:lstStyle/>
          <a:p>
            <a:pPr marL="0" indent="0" algn="ctr">
              <a:lnSpc>
                <a:spcPts val="3281"/>
              </a:lnSpc>
              <a:buNone/>
            </a:pPr>
            <a:r>
              <a:rPr lang="en-US" sz="2624" dirty="0">
                <a:solidFill>
                  <a:srgbClr val="476FD6"/>
                </a:solidFill>
                <a:latin typeface="Roboto Slab" pitchFamily="34" charset="0"/>
                <a:ea typeface="Roboto Slab" pitchFamily="34" charset="-122"/>
                <a:cs typeface="Roboto Slab" pitchFamily="34" charset="-120"/>
              </a:rPr>
              <a:t>1</a:t>
            </a:r>
            <a:endParaRPr lang="en-US" sz="2624" dirty="0"/>
          </a:p>
        </p:txBody>
      </p:sp>
      <p:sp>
        <p:nvSpPr>
          <p:cNvPr id="10" name="Text 7"/>
          <p:cNvSpPr/>
          <p:nvPr/>
        </p:nvSpPr>
        <p:spPr>
          <a:xfrm>
            <a:off x="6046113" y="1997512"/>
            <a:ext cx="4002524" cy="347186"/>
          </a:xfrm>
          <a:prstGeom prst="rect">
            <a:avLst/>
          </a:prstGeom>
          <a:noFill/>
          <a:ln/>
        </p:spPr>
        <p:txBody>
          <a:bodyPr wrap="none" rtlCol="0" anchor="t"/>
          <a:lstStyle/>
          <a:p>
            <a:pPr marL="0" indent="0" algn="l">
              <a:lnSpc>
                <a:spcPts val="2734"/>
              </a:lnSpc>
              <a:buNone/>
            </a:pPr>
            <a:r>
              <a:rPr lang="en-US" sz="2187" dirty="0">
                <a:solidFill>
                  <a:srgbClr val="476FD6"/>
                </a:solidFill>
                <a:latin typeface="Roboto Slab" pitchFamily="34" charset="0"/>
                <a:ea typeface="Roboto Slab" pitchFamily="34" charset="-122"/>
                <a:cs typeface="Roboto Slab" pitchFamily="34" charset="-120"/>
              </a:rPr>
              <a:t>Identifying Data Dependencies</a:t>
            </a:r>
            <a:endParaRPr lang="en-US" sz="2187" dirty="0"/>
          </a:p>
        </p:txBody>
      </p:sp>
      <p:sp>
        <p:nvSpPr>
          <p:cNvPr id="11" name="Text 8"/>
          <p:cNvSpPr/>
          <p:nvPr/>
        </p:nvSpPr>
        <p:spPr>
          <a:xfrm>
            <a:off x="6046113" y="2477929"/>
            <a:ext cx="7751088" cy="710803"/>
          </a:xfrm>
          <a:prstGeom prst="rect">
            <a:avLst/>
          </a:prstGeom>
          <a:noFill/>
          <a:ln/>
        </p:spPr>
        <p:txBody>
          <a:bodyPr wrap="square" rtlCol="0" anchor="t"/>
          <a:lstStyle/>
          <a:p>
            <a:pPr marL="0" indent="0" algn="l">
              <a:lnSpc>
                <a:spcPts val="2799"/>
              </a:lnSpc>
              <a:buNone/>
            </a:pPr>
            <a:r>
              <a:rPr lang="en-US" sz="1750" dirty="0">
                <a:solidFill>
                  <a:srgbClr val="15213F"/>
                </a:solidFill>
                <a:latin typeface="Roboto" pitchFamily="34" charset="0"/>
                <a:ea typeface="Roboto" pitchFamily="34" charset="-122"/>
                <a:cs typeface="Roboto" pitchFamily="34" charset="-120"/>
              </a:rPr>
              <a:t>Data flow analysis examines how data flows through a program, tracking how variables are defined, used, and modified across different control flow paths.</a:t>
            </a:r>
            <a:endParaRPr lang="en-US" sz="1750" dirty="0"/>
          </a:p>
        </p:txBody>
      </p:sp>
      <p:sp>
        <p:nvSpPr>
          <p:cNvPr id="12" name="Shape 9"/>
          <p:cNvSpPr/>
          <p:nvPr/>
        </p:nvSpPr>
        <p:spPr>
          <a:xfrm>
            <a:off x="5074027" y="4034373"/>
            <a:ext cx="777597" cy="44410"/>
          </a:xfrm>
          <a:prstGeom prst="rect">
            <a:avLst/>
          </a:prstGeom>
          <a:solidFill>
            <a:srgbClr val="BBC4DC"/>
          </a:solidFill>
          <a:ln/>
        </p:spPr>
      </p:sp>
      <p:sp>
        <p:nvSpPr>
          <p:cNvPr id="13" name="Shape 10"/>
          <p:cNvSpPr/>
          <p:nvPr/>
        </p:nvSpPr>
        <p:spPr>
          <a:xfrm>
            <a:off x="4574084" y="3806666"/>
            <a:ext cx="499943" cy="499943"/>
          </a:xfrm>
          <a:prstGeom prst="roundRect">
            <a:avLst>
              <a:gd name="adj" fmla="val 26667"/>
            </a:avLst>
          </a:prstGeom>
          <a:solidFill>
            <a:srgbClr val="DEE7F7"/>
          </a:solidFill>
          <a:ln/>
        </p:spPr>
      </p:sp>
      <p:sp>
        <p:nvSpPr>
          <p:cNvPr id="14" name="Text 11"/>
          <p:cNvSpPr/>
          <p:nvPr/>
        </p:nvSpPr>
        <p:spPr>
          <a:xfrm>
            <a:off x="4731960" y="3848338"/>
            <a:ext cx="184071" cy="416481"/>
          </a:xfrm>
          <a:prstGeom prst="rect">
            <a:avLst/>
          </a:prstGeom>
          <a:noFill/>
          <a:ln/>
        </p:spPr>
        <p:txBody>
          <a:bodyPr wrap="none" rtlCol="0" anchor="t"/>
          <a:lstStyle/>
          <a:p>
            <a:pPr marL="0" indent="0" algn="ctr">
              <a:lnSpc>
                <a:spcPts val="3281"/>
              </a:lnSpc>
              <a:buNone/>
            </a:pPr>
            <a:r>
              <a:rPr lang="en-US" sz="2624" dirty="0">
                <a:solidFill>
                  <a:srgbClr val="476FD6"/>
                </a:solidFill>
                <a:latin typeface="Roboto Slab" pitchFamily="34" charset="0"/>
                <a:ea typeface="Roboto Slab" pitchFamily="34" charset="-122"/>
                <a:cs typeface="Roboto Slab" pitchFamily="34" charset="-120"/>
              </a:rPr>
              <a:t>2</a:t>
            </a:r>
            <a:endParaRPr lang="en-US" sz="2624" dirty="0"/>
          </a:p>
        </p:txBody>
      </p:sp>
      <p:sp>
        <p:nvSpPr>
          <p:cNvPr id="15" name="Text 12"/>
          <p:cNvSpPr/>
          <p:nvPr/>
        </p:nvSpPr>
        <p:spPr>
          <a:xfrm>
            <a:off x="6046113" y="3855244"/>
            <a:ext cx="2777490" cy="347186"/>
          </a:xfrm>
          <a:prstGeom prst="rect">
            <a:avLst/>
          </a:prstGeom>
          <a:noFill/>
          <a:ln/>
        </p:spPr>
        <p:txBody>
          <a:bodyPr wrap="none" rtlCol="0" anchor="t"/>
          <a:lstStyle/>
          <a:p>
            <a:pPr marL="0" indent="0" algn="l">
              <a:lnSpc>
                <a:spcPts val="2734"/>
              </a:lnSpc>
              <a:buNone/>
            </a:pPr>
            <a:r>
              <a:rPr lang="en-US" sz="2187" dirty="0">
                <a:solidFill>
                  <a:srgbClr val="476FD6"/>
                </a:solidFill>
                <a:latin typeface="Roboto Slab" pitchFamily="34" charset="0"/>
                <a:ea typeface="Roboto Slab" pitchFamily="34" charset="-122"/>
                <a:cs typeface="Roboto Slab" pitchFamily="34" charset="-120"/>
              </a:rPr>
              <a:t>Reaching Definitions</a:t>
            </a:r>
            <a:endParaRPr lang="en-US" sz="2187" dirty="0"/>
          </a:p>
        </p:txBody>
      </p:sp>
      <p:sp>
        <p:nvSpPr>
          <p:cNvPr id="16" name="Text 13"/>
          <p:cNvSpPr/>
          <p:nvPr/>
        </p:nvSpPr>
        <p:spPr>
          <a:xfrm>
            <a:off x="6046113" y="4335661"/>
            <a:ext cx="7751088" cy="1066205"/>
          </a:xfrm>
          <a:prstGeom prst="rect">
            <a:avLst/>
          </a:prstGeom>
          <a:noFill/>
          <a:ln/>
        </p:spPr>
        <p:txBody>
          <a:bodyPr wrap="square" rtlCol="0" anchor="t"/>
          <a:lstStyle/>
          <a:p>
            <a:pPr marL="0" indent="0" algn="l">
              <a:lnSpc>
                <a:spcPts val="2799"/>
              </a:lnSpc>
              <a:buNone/>
            </a:pPr>
            <a:r>
              <a:rPr lang="en-US" sz="1750" dirty="0">
                <a:solidFill>
                  <a:srgbClr val="15213F"/>
                </a:solidFill>
                <a:latin typeface="Roboto" pitchFamily="34" charset="0"/>
                <a:ea typeface="Roboto" pitchFamily="34" charset="-122"/>
                <a:cs typeface="Roboto" pitchFamily="34" charset="-120"/>
              </a:rPr>
              <a:t>The reaching definitions analysis determines which variable definitions can potentially reach a given point in the program, providing insights into data dependencies.</a:t>
            </a:r>
            <a:endParaRPr lang="en-US" sz="1750" dirty="0"/>
          </a:p>
        </p:txBody>
      </p:sp>
      <p:sp>
        <p:nvSpPr>
          <p:cNvPr id="17" name="Shape 14"/>
          <p:cNvSpPr/>
          <p:nvPr/>
        </p:nvSpPr>
        <p:spPr>
          <a:xfrm>
            <a:off x="5074027" y="6247507"/>
            <a:ext cx="777597" cy="44410"/>
          </a:xfrm>
          <a:prstGeom prst="rect">
            <a:avLst/>
          </a:prstGeom>
          <a:solidFill>
            <a:srgbClr val="BBC4DC"/>
          </a:solidFill>
          <a:ln/>
        </p:spPr>
      </p:sp>
      <p:sp>
        <p:nvSpPr>
          <p:cNvPr id="18" name="Shape 15"/>
          <p:cNvSpPr/>
          <p:nvPr/>
        </p:nvSpPr>
        <p:spPr>
          <a:xfrm>
            <a:off x="4574084" y="6019800"/>
            <a:ext cx="499943" cy="499943"/>
          </a:xfrm>
          <a:prstGeom prst="roundRect">
            <a:avLst>
              <a:gd name="adj" fmla="val 26667"/>
            </a:avLst>
          </a:prstGeom>
          <a:solidFill>
            <a:srgbClr val="DEE7F7"/>
          </a:solidFill>
          <a:ln/>
        </p:spPr>
      </p:sp>
      <p:sp>
        <p:nvSpPr>
          <p:cNvPr id="19" name="Text 16"/>
          <p:cNvSpPr/>
          <p:nvPr/>
        </p:nvSpPr>
        <p:spPr>
          <a:xfrm>
            <a:off x="4733985" y="6061472"/>
            <a:ext cx="180023" cy="416481"/>
          </a:xfrm>
          <a:prstGeom prst="rect">
            <a:avLst/>
          </a:prstGeom>
          <a:noFill/>
          <a:ln/>
        </p:spPr>
        <p:txBody>
          <a:bodyPr wrap="none" rtlCol="0" anchor="t"/>
          <a:lstStyle/>
          <a:p>
            <a:pPr marL="0" indent="0" algn="ctr">
              <a:lnSpc>
                <a:spcPts val="3281"/>
              </a:lnSpc>
              <a:buNone/>
            </a:pPr>
            <a:r>
              <a:rPr lang="en-US" sz="2624" dirty="0">
                <a:solidFill>
                  <a:srgbClr val="476FD6"/>
                </a:solidFill>
                <a:latin typeface="Roboto Slab" pitchFamily="34" charset="0"/>
                <a:ea typeface="Roboto Slab" pitchFamily="34" charset="-122"/>
                <a:cs typeface="Roboto Slab" pitchFamily="34" charset="-120"/>
              </a:rPr>
              <a:t>3</a:t>
            </a:r>
            <a:endParaRPr lang="en-US" sz="2624" dirty="0"/>
          </a:p>
        </p:txBody>
      </p:sp>
      <p:sp>
        <p:nvSpPr>
          <p:cNvPr id="20" name="Text 17"/>
          <p:cNvSpPr/>
          <p:nvPr/>
        </p:nvSpPr>
        <p:spPr>
          <a:xfrm>
            <a:off x="6046113" y="6068378"/>
            <a:ext cx="2941677" cy="347186"/>
          </a:xfrm>
          <a:prstGeom prst="rect">
            <a:avLst/>
          </a:prstGeom>
          <a:noFill/>
          <a:ln/>
        </p:spPr>
        <p:txBody>
          <a:bodyPr wrap="none" rtlCol="0" anchor="t"/>
          <a:lstStyle/>
          <a:p>
            <a:pPr marL="0" indent="0" algn="l">
              <a:lnSpc>
                <a:spcPts val="2734"/>
              </a:lnSpc>
              <a:buNone/>
            </a:pPr>
            <a:r>
              <a:rPr lang="en-US" sz="2187" dirty="0">
                <a:solidFill>
                  <a:srgbClr val="476FD6"/>
                </a:solidFill>
                <a:latin typeface="Roboto Slab" pitchFamily="34" charset="0"/>
                <a:ea typeface="Roboto Slab" pitchFamily="34" charset="-122"/>
                <a:cs typeface="Roboto Slab" pitchFamily="34" charset="-120"/>
              </a:rPr>
              <a:t>Live Variable Analysis</a:t>
            </a:r>
            <a:endParaRPr lang="en-US" sz="2187" dirty="0"/>
          </a:p>
        </p:txBody>
      </p:sp>
      <p:sp>
        <p:nvSpPr>
          <p:cNvPr id="21" name="Text 18"/>
          <p:cNvSpPr/>
          <p:nvPr/>
        </p:nvSpPr>
        <p:spPr>
          <a:xfrm>
            <a:off x="6046113" y="6548795"/>
            <a:ext cx="7751088" cy="710803"/>
          </a:xfrm>
          <a:prstGeom prst="rect">
            <a:avLst/>
          </a:prstGeom>
          <a:noFill/>
          <a:ln/>
        </p:spPr>
        <p:txBody>
          <a:bodyPr wrap="square" rtlCol="0" anchor="t"/>
          <a:lstStyle/>
          <a:p>
            <a:pPr marL="0" indent="0" algn="l">
              <a:lnSpc>
                <a:spcPts val="2799"/>
              </a:lnSpc>
              <a:buNone/>
            </a:pPr>
            <a:r>
              <a:rPr lang="en-US" sz="1750" dirty="0">
                <a:solidFill>
                  <a:srgbClr val="15213F"/>
                </a:solidFill>
                <a:latin typeface="Roboto" pitchFamily="34" charset="0"/>
                <a:ea typeface="Roboto" pitchFamily="34" charset="-122"/>
                <a:cs typeface="Roboto" pitchFamily="34" charset="-120"/>
              </a:rPr>
              <a:t>Live variable analysis identifies variables that are "live" at a given program point, meaning their values may be used in the future, enabling optimizations.</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5" name="Text 2"/>
          <p:cNvSpPr/>
          <p:nvPr/>
        </p:nvSpPr>
        <p:spPr>
          <a:xfrm>
            <a:off x="833199" y="1009486"/>
            <a:ext cx="7477601" cy="1388745"/>
          </a:xfrm>
          <a:prstGeom prst="rect">
            <a:avLst/>
          </a:prstGeom>
          <a:noFill/>
          <a:ln/>
        </p:spPr>
        <p:txBody>
          <a:bodyPr wrap="square" rtlCol="0" anchor="t"/>
          <a:lstStyle/>
          <a:p>
            <a:pPr marL="0" indent="0">
              <a:lnSpc>
                <a:spcPts val="5468"/>
              </a:lnSpc>
              <a:buNone/>
            </a:pPr>
            <a:r>
              <a:rPr lang="en-US" sz="4374" dirty="0">
                <a:solidFill>
                  <a:srgbClr val="476FD6"/>
                </a:solidFill>
                <a:latin typeface="Roboto Slab" pitchFamily="34" charset="0"/>
                <a:ea typeface="Roboto Slab" pitchFamily="34" charset="-122"/>
                <a:cs typeface="Roboto Slab" pitchFamily="34" charset="-120"/>
              </a:rPr>
              <a:t>Type Checking and Inference</a:t>
            </a:r>
            <a:endParaRPr lang="en-US" sz="4374" dirty="0"/>
          </a:p>
        </p:txBody>
      </p:sp>
      <p:sp>
        <p:nvSpPr>
          <p:cNvPr id="6" name="Text 3"/>
          <p:cNvSpPr/>
          <p:nvPr/>
        </p:nvSpPr>
        <p:spPr>
          <a:xfrm>
            <a:off x="833199" y="2771975"/>
            <a:ext cx="7477601" cy="2168015"/>
          </a:xfrm>
          <a:prstGeom prst="rect">
            <a:avLst/>
          </a:prstGeom>
          <a:noFill/>
          <a:ln/>
        </p:spPr>
        <p:txBody>
          <a:bodyPr wrap="square" rtlCol="0" anchor="t"/>
          <a:lstStyle/>
          <a:p>
            <a:pPr marL="285750" indent="-285750">
              <a:lnSpc>
                <a:spcPts val="2799"/>
              </a:lnSpc>
              <a:buFont typeface="Wingdings" panose="05000000000000000000" pitchFamily="2" charset="2"/>
              <a:buChar char="Ø"/>
            </a:pPr>
            <a:r>
              <a:rPr lang="en-US" sz="1750" dirty="0">
                <a:solidFill>
                  <a:srgbClr val="15213F"/>
                </a:solidFill>
                <a:latin typeface="Roboto" pitchFamily="34" charset="0"/>
                <a:ea typeface="Roboto" pitchFamily="34" charset="-122"/>
                <a:cs typeface="Roboto" pitchFamily="34" charset="-120"/>
              </a:rPr>
              <a:t>Type checking and inference are crucial static analysis techniques used in modern compiler design. </a:t>
            </a:r>
          </a:p>
          <a:p>
            <a:pPr marL="285750" indent="-285750">
              <a:lnSpc>
                <a:spcPts val="2799"/>
              </a:lnSpc>
              <a:buFont typeface="Wingdings" panose="05000000000000000000" pitchFamily="2" charset="2"/>
              <a:buChar char="Ø"/>
            </a:pPr>
            <a:r>
              <a:rPr lang="en-US" sz="1750" dirty="0">
                <a:solidFill>
                  <a:srgbClr val="15213F"/>
                </a:solidFill>
                <a:latin typeface="Roboto" pitchFamily="34" charset="0"/>
                <a:ea typeface="Roboto" pitchFamily="34" charset="-122"/>
                <a:cs typeface="Roboto" pitchFamily="34" charset="-120"/>
              </a:rPr>
              <a:t>Type checking ensures that variable and expression types are valid, avoiding runtime errors. </a:t>
            </a:r>
          </a:p>
          <a:p>
            <a:pPr marL="285750" indent="-285750">
              <a:lnSpc>
                <a:spcPts val="2799"/>
              </a:lnSpc>
              <a:buFont typeface="Wingdings" panose="05000000000000000000" pitchFamily="2" charset="2"/>
              <a:buChar char="Ø"/>
            </a:pPr>
            <a:r>
              <a:rPr lang="en-US" sz="1750" dirty="0">
                <a:solidFill>
                  <a:srgbClr val="15213F"/>
                </a:solidFill>
                <a:latin typeface="Roboto" pitchFamily="34" charset="0"/>
                <a:ea typeface="Roboto" pitchFamily="34" charset="-122"/>
                <a:cs typeface="Roboto" pitchFamily="34" charset="-120"/>
              </a:rPr>
              <a:t>Type inference automatically deduces the types of variables, reducing the burden on the programmer.</a:t>
            </a:r>
            <a:endParaRPr lang="en-US" sz="1750" dirty="0"/>
          </a:p>
        </p:txBody>
      </p:sp>
      <p:sp>
        <p:nvSpPr>
          <p:cNvPr id="7" name="Text 4"/>
          <p:cNvSpPr/>
          <p:nvPr/>
        </p:nvSpPr>
        <p:spPr>
          <a:xfrm>
            <a:off x="833199" y="5313734"/>
            <a:ext cx="7477601" cy="1885838"/>
          </a:xfrm>
          <a:prstGeom prst="rect">
            <a:avLst/>
          </a:prstGeom>
          <a:noFill/>
          <a:ln/>
        </p:spPr>
        <p:txBody>
          <a:bodyPr wrap="square" rtlCol="0" anchor="t"/>
          <a:lstStyle/>
          <a:p>
            <a:pPr marL="285750" indent="-285750">
              <a:lnSpc>
                <a:spcPts val="2799"/>
              </a:lnSpc>
              <a:buFont typeface="Wingdings" panose="05000000000000000000" pitchFamily="2" charset="2"/>
              <a:buChar char="Ø"/>
            </a:pPr>
            <a:r>
              <a:rPr lang="en-US" sz="1750" dirty="0">
                <a:solidFill>
                  <a:srgbClr val="15213F"/>
                </a:solidFill>
                <a:latin typeface="Roboto" pitchFamily="34" charset="0"/>
                <a:ea typeface="Roboto" pitchFamily="34" charset="-122"/>
                <a:cs typeface="Roboto" pitchFamily="34" charset="-120"/>
              </a:rPr>
              <a:t>These techniques enable more robust and efficient code generation, resulting in higher-quality and more reliable software.</a:t>
            </a:r>
          </a:p>
          <a:p>
            <a:pPr marL="285750" indent="-285750">
              <a:lnSpc>
                <a:spcPts val="2799"/>
              </a:lnSpc>
              <a:buFont typeface="Wingdings" panose="05000000000000000000" pitchFamily="2" charset="2"/>
              <a:buChar char="Ø"/>
            </a:pPr>
            <a:r>
              <a:rPr lang="en-US" sz="1750" dirty="0">
                <a:solidFill>
                  <a:srgbClr val="15213F"/>
                </a:solidFill>
                <a:latin typeface="Roboto" pitchFamily="34" charset="0"/>
                <a:ea typeface="Roboto" pitchFamily="34" charset="-122"/>
                <a:cs typeface="Roboto" pitchFamily="34" charset="-120"/>
              </a:rPr>
              <a:t> By catching type-related issues early in the compilation process, compilers can optimize code and generate better machine code.</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sp>
        <p:nvSpPr>
          <p:cNvPr id="4" name="Text 2"/>
          <p:cNvSpPr/>
          <p:nvPr/>
        </p:nvSpPr>
        <p:spPr>
          <a:xfrm>
            <a:off x="2037993" y="1524119"/>
            <a:ext cx="8916948" cy="694373"/>
          </a:xfrm>
          <a:prstGeom prst="rect">
            <a:avLst/>
          </a:prstGeom>
          <a:noFill/>
          <a:ln/>
        </p:spPr>
        <p:txBody>
          <a:bodyPr wrap="none" rtlCol="0" anchor="t"/>
          <a:lstStyle/>
          <a:p>
            <a:pPr marL="0" indent="0">
              <a:lnSpc>
                <a:spcPts val="5468"/>
              </a:lnSpc>
              <a:buNone/>
            </a:pPr>
            <a:r>
              <a:rPr lang="en-US" sz="4374" dirty="0">
                <a:solidFill>
                  <a:srgbClr val="476FD6"/>
                </a:solidFill>
                <a:latin typeface="Roboto Slab" pitchFamily="34" charset="0"/>
                <a:ea typeface="Roboto Slab" pitchFamily="34" charset="-122"/>
                <a:cs typeface="Roboto Slab" pitchFamily="34" charset="-120"/>
              </a:rPr>
              <a:t>Constant Folding and Propagation</a:t>
            </a:r>
            <a:endParaRPr lang="en-US" sz="4374" dirty="0"/>
          </a:p>
        </p:txBody>
      </p:sp>
      <p:sp>
        <p:nvSpPr>
          <p:cNvPr id="5" name="Text 3"/>
          <p:cNvSpPr/>
          <p:nvPr/>
        </p:nvSpPr>
        <p:spPr>
          <a:xfrm>
            <a:off x="2037993" y="2751653"/>
            <a:ext cx="5006221" cy="2489420"/>
          </a:xfrm>
          <a:prstGeom prst="rect">
            <a:avLst/>
          </a:prstGeom>
          <a:noFill/>
          <a:ln/>
        </p:spPr>
        <p:txBody>
          <a:bodyPr wrap="square" rtlCol="0" anchor="t"/>
          <a:lstStyle/>
          <a:p>
            <a:pPr marL="285750" indent="-285750">
              <a:lnSpc>
                <a:spcPts val="2799"/>
              </a:lnSpc>
              <a:buFont typeface="Wingdings" panose="05000000000000000000" pitchFamily="2" charset="2"/>
              <a:buChar char="Ø"/>
            </a:pPr>
            <a:r>
              <a:rPr lang="en-US" sz="1750" dirty="0">
                <a:solidFill>
                  <a:srgbClr val="15213F"/>
                </a:solidFill>
                <a:latin typeface="Roboto" pitchFamily="34" charset="0"/>
                <a:ea typeface="Roboto" pitchFamily="34" charset="-122"/>
                <a:cs typeface="Roboto" pitchFamily="34" charset="-120"/>
              </a:rPr>
              <a:t>Constant folding is an optimization technique that evaluates expressions with constant operands at compile-time, replacing them with their computed values.</a:t>
            </a:r>
          </a:p>
          <a:p>
            <a:pPr marL="285750" indent="-285750">
              <a:lnSpc>
                <a:spcPts val="2799"/>
              </a:lnSpc>
              <a:buFont typeface="Wingdings" panose="05000000000000000000" pitchFamily="2" charset="2"/>
              <a:buChar char="Ø"/>
            </a:pPr>
            <a:r>
              <a:rPr lang="en-US" sz="1750" dirty="0">
                <a:solidFill>
                  <a:srgbClr val="15213F"/>
                </a:solidFill>
                <a:latin typeface="Roboto" pitchFamily="34" charset="0"/>
                <a:ea typeface="Roboto" pitchFamily="34" charset="-122"/>
                <a:cs typeface="Roboto" pitchFamily="34" charset="-120"/>
              </a:rPr>
              <a:t> This reduces the amount of computation required at runtime, leading to faster execution.</a:t>
            </a:r>
            <a:endParaRPr lang="en-US" sz="1750" dirty="0"/>
          </a:p>
        </p:txBody>
      </p:sp>
      <p:sp>
        <p:nvSpPr>
          <p:cNvPr id="6" name="Text 4"/>
          <p:cNvSpPr/>
          <p:nvPr/>
        </p:nvSpPr>
        <p:spPr>
          <a:xfrm>
            <a:off x="1926481" y="5241073"/>
            <a:ext cx="5006221" cy="2214867"/>
          </a:xfrm>
          <a:prstGeom prst="rect">
            <a:avLst/>
          </a:prstGeom>
          <a:noFill/>
          <a:ln/>
        </p:spPr>
        <p:txBody>
          <a:bodyPr wrap="square" rtlCol="0" anchor="t"/>
          <a:lstStyle/>
          <a:p>
            <a:pPr marL="285750" indent="-285750">
              <a:lnSpc>
                <a:spcPts val="2799"/>
              </a:lnSpc>
              <a:buFont typeface="Wingdings" panose="05000000000000000000" pitchFamily="2" charset="2"/>
              <a:buChar char="Ø"/>
            </a:pPr>
            <a:r>
              <a:rPr lang="en-US" sz="1750" dirty="0">
                <a:solidFill>
                  <a:srgbClr val="15213F"/>
                </a:solidFill>
                <a:latin typeface="Roboto" pitchFamily="34" charset="0"/>
                <a:ea typeface="Roboto" pitchFamily="34" charset="-122"/>
                <a:cs typeface="Roboto" pitchFamily="34" charset="-120"/>
              </a:rPr>
              <a:t>Constant propagation analyzes the flow of constant values through a program and replaces variables with their constant values where possible. </a:t>
            </a:r>
          </a:p>
          <a:p>
            <a:pPr marL="285750" indent="-285750">
              <a:lnSpc>
                <a:spcPts val="2799"/>
              </a:lnSpc>
              <a:buFont typeface="Wingdings" panose="05000000000000000000" pitchFamily="2" charset="2"/>
              <a:buChar char="Ø"/>
            </a:pPr>
            <a:r>
              <a:rPr lang="en-US" sz="1750" dirty="0">
                <a:solidFill>
                  <a:srgbClr val="15213F"/>
                </a:solidFill>
                <a:latin typeface="Roboto" pitchFamily="34" charset="0"/>
                <a:ea typeface="Roboto" pitchFamily="34" charset="-122"/>
                <a:cs typeface="Roboto" pitchFamily="34" charset="-120"/>
              </a:rPr>
              <a:t>This can enable further optimizations like dead code elimination.</a:t>
            </a:r>
            <a:endParaRPr lang="en-US" sz="1750" dirty="0"/>
          </a:p>
        </p:txBody>
      </p:sp>
      <p:pic>
        <p:nvPicPr>
          <p:cNvPr id="7" name="Image 0" descr="preencoded.png"/>
          <p:cNvPicPr>
            <a:picLocks noChangeAspect="1"/>
          </p:cNvPicPr>
          <p:nvPr/>
        </p:nvPicPr>
        <p:blipFill>
          <a:blip r:embed="rId3"/>
          <a:stretch>
            <a:fillRect/>
          </a:stretch>
        </p:blipFill>
        <p:spPr>
          <a:xfrm>
            <a:off x="7593806" y="2801660"/>
            <a:ext cx="5006221" cy="2815947"/>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sp>
        <p:nvSpPr>
          <p:cNvPr id="4" name="Text 2"/>
          <p:cNvSpPr/>
          <p:nvPr/>
        </p:nvSpPr>
        <p:spPr>
          <a:xfrm>
            <a:off x="2037993" y="1282422"/>
            <a:ext cx="5989082" cy="694373"/>
          </a:xfrm>
          <a:prstGeom prst="rect">
            <a:avLst/>
          </a:prstGeom>
          <a:noFill/>
          <a:ln/>
        </p:spPr>
        <p:txBody>
          <a:bodyPr wrap="none" rtlCol="0" anchor="t"/>
          <a:lstStyle/>
          <a:p>
            <a:pPr marL="0" indent="0">
              <a:lnSpc>
                <a:spcPts val="5468"/>
              </a:lnSpc>
              <a:buNone/>
            </a:pPr>
            <a:r>
              <a:rPr lang="en-US" sz="4374" dirty="0">
                <a:solidFill>
                  <a:srgbClr val="476FD6"/>
                </a:solidFill>
                <a:latin typeface="Roboto Slab" pitchFamily="34" charset="0"/>
                <a:ea typeface="Roboto Slab" pitchFamily="34" charset="-122"/>
                <a:cs typeface="Roboto Slab" pitchFamily="34" charset="-120"/>
              </a:rPr>
              <a:t>Dead Code Elimination</a:t>
            </a:r>
            <a:endParaRPr lang="en-US" sz="4374" dirty="0"/>
          </a:p>
        </p:txBody>
      </p:sp>
      <p:sp>
        <p:nvSpPr>
          <p:cNvPr id="5" name="Shape 3"/>
          <p:cNvSpPr/>
          <p:nvPr/>
        </p:nvSpPr>
        <p:spPr>
          <a:xfrm>
            <a:off x="2037993" y="2594729"/>
            <a:ext cx="499943" cy="499943"/>
          </a:xfrm>
          <a:prstGeom prst="roundRect">
            <a:avLst>
              <a:gd name="adj" fmla="val 26667"/>
            </a:avLst>
          </a:prstGeom>
          <a:solidFill>
            <a:srgbClr val="DEE7F7"/>
          </a:solidFill>
          <a:ln/>
        </p:spPr>
      </p:sp>
      <p:sp>
        <p:nvSpPr>
          <p:cNvPr id="6" name="Text 4"/>
          <p:cNvSpPr/>
          <p:nvPr/>
        </p:nvSpPr>
        <p:spPr>
          <a:xfrm>
            <a:off x="2219206" y="2636401"/>
            <a:ext cx="137398" cy="416481"/>
          </a:xfrm>
          <a:prstGeom prst="rect">
            <a:avLst/>
          </a:prstGeom>
          <a:noFill/>
          <a:ln/>
        </p:spPr>
        <p:txBody>
          <a:bodyPr wrap="none" rtlCol="0" anchor="t"/>
          <a:lstStyle/>
          <a:p>
            <a:pPr marL="0" indent="0" algn="ctr">
              <a:lnSpc>
                <a:spcPts val="3281"/>
              </a:lnSpc>
              <a:buNone/>
            </a:pPr>
            <a:r>
              <a:rPr lang="en-US" sz="2624" dirty="0">
                <a:solidFill>
                  <a:srgbClr val="476FD6"/>
                </a:solidFill>
                <a:latin typeface="Roboto Slab" pitchFamily="34" charset="0"/>
                <a:ea typeface="Roboto Slab" pitchFamily="34" charset="-122"/>
                <a:cs typeface="Roboto Slab" pitchFamily="34" charset="-120"/>
              </a:rPr>
              <a:t>1</a:t>
            </a:r>
            <a:endParaRPr lang="en-US" sz="2624" dirty="0"/>
          </a:p>
        </p:txBody>
      </p:sp>
      <p:sp>
        <p:nvSpPr>
          <p:cNvPr id="7" name="Text 5"/>
          <p:cNvSpPr/>
          <p:nvPr/>
        </p:nvSpPr>
        <p:spPr>
          <a:xfrm>
            <a:off x="2760107" y="2671048"/>
            <a:ext cx="2807375" cy="347186"/>
          </a:xfrm>
          <a:prstGeom prst="rect">
            <a:avLst/>
          </a:prstGeom>
          <a:noFill/>
          <a:ln/>
        </p:spPr>
        <p:txBody>
          <a:bodyPr wrap="none" rtlCol="0" anchor="t"/>
          <a:lstStyle/>
          <a:p>
            <a:pPr marL="0" indent="0">
              <a:lnSpc>
                <a:spcPts val="2734"/>
              </a:lnSpc>
              <a:buNone/>
            </a:pPr>
            <a:r>
              <a:rPr lang="en-US" sz="2187" dirty="0">
                <a:solidFill>
                  <a:srgbClr val="476FD6"/>
                </a:solidFill>
                <a:latin typeface="Roboto Slab" pitchFamily="34" charset="0"/>
                <a:ea typeface="Roboto Slab" pitchFamily="34" charset="-122"/>
                <a:cs typeface="Roboto Slab" pitchFamily="34" charset="-120"/>
              </a:rPr>
              <a:t>Identify Unused Code</a:t>
            </a:r>
            <a:endParaRPr lang="en-US" sz="2187" dirty="0"/>
          </a:p>
        </p:txBody>
      </p:sp>
      <p:sp>
        <p:nvSpPr>
          <p:cNvPr id="8" name="Text 6"/>
          <p:cNvSpPr/>
          <p:nvPr/>
        </p:nvSpPr>
        <p:spPr>
          <a:xfrm>
            <a:off x="2760107" y="3151465"/>
            <a:ext cx="4444008" cy="1421606"/>
          </a:xfrm>
          <a:prstGeom prst="rect">
            <a:avLst/>
          </a:prstGeom>
          <a:noFill/>
          <a:ln/>
        </p:spPr>
        <p:txBody>
          <a:bodyPr wrap="square" rtlCol="0" anchor="t"/>
          <a:lstStyle/>
          <a:p>
            <a:pPr marL="0" indent="0">
              <a:lnSpc>
                <a:spcPts val="2799"/>
              </a:lnSpc>
              <a:buNone/>
            </a:pPr>
            <a:r>
              <a:rPr lang="en-US" sz="1750" dirty="0">
                <a:solidFill>
                  <a:srgbClr val="15213F"/>
                </a:solidFill>
                <a:latin typeface="Roboto" pitchFamily="34" charset="0"/>
                <a:ea typeface="Roboto" pitchFamily="34" charset="-122"/>
                <a:cs typeface="Roboto" pitchFamily="34" charset="-120"/>
              </a:rPr>
              <a:t>Analyze the control flow and data dependencies to identify code that is never executed or has no impact on the program's output.</a:t>
            </a:r>
            <a:endParaRPr lang="en-US" sz="1750" dirty="0"/>
          </a:p>
        </p:txBody>
      </p:sp>
      <p:sp>
        <p:nvSpPr>
          <p:cNvPr id="9" name="Shape 7"/>
          <p:cNvSpPr/>
          <p:nvPr/>
        </p:nvSpPr>
        <p:spPr>
          <a:xfrm>
            <a:off x="7426285" y="2594729"/>
            <a:ext cx="499943" cy="499943"/>
          </a:xfrm>
          <a:prstGeom prst="roundRect">
            <a:avLst>
              <a:gd name="adj" fmla="val 26667"/>
            </a:avLst>
          </a:prstGeom>
          <a:solidFill>
            <a:srgbClr val="DEE7F7"/>
          </a:solidFill>
          <a:ln/>
        </p:spPr>
      </p:sp>
      <p:sp>
        <p:nvSpPr>
          <p:cNvPr id="10" name="Text 8"/>
          <p:cNvSpPr/>
          <p:nvPr/>
        </p:nvSpPr>
        <p:spPr>
          <a:xfrm>
            <a:off x="7584162" y="2636401"/>
            <a:ext cx="184071" cy="416481"/>
          </a:xfrm>
          <a:prstGeom prst="rect">
            <a:avLst/>
          </a:prstGeom>
          <a:noFill/>
          <a:ln/>
        </p:spPr>
        <p:txBody>
          <a:bodyPr wrap="none" rtlCol="0" anchor="t"/>
          <a:lstStyle/>
          <a:p>
            <a:pPr marL="0" indent="0" algn="ctr">
              <a:lnSpc>
                <a:spcPts val="3281"/>
              </a:lnSpc>
              <a:buNone/>
            </a:pPr>
            <a:r>
              <a:rPr lang="en-US" sz="2624" dirty="0">
                <a:solidFill>
                  <a:srgbClr val="476FD6"/>
                </a:solidFill>
                <a:latin typeface="Roboto Slab" pitchFamily="34" charset="0"/>
                <a:ea typeface="Roboto Slab" pitchFamily="34" charset="-122"/>
                <a:cs typeface="Roboto Slab" pitchFamily="34" charset="-120"/>
              </a:rPr>
              <a:t>2</a:t>
            </a:r>
            <a:endParaRPr lang="en-US" sz="2624" dirty="0"/>
          </a:p>
        </p:txBody>
      </p:sp>
      <p:sp>
        <p:nvSpPr>
          <p:cNvPr id="11" name="Text 9"/>
          <p:cNvSpPr/>
          <p:nvPr/>
        </p:nvSpPr>
        <p:spPr>
          <a:xfrm>
            <a:off x="8148399" y="2671048"/>
            <a:ext cx="4444008" cy="694373"/>
          </a:xfrm>
          <a:prstGeom prst="rect">
            <a:avLst/>
          </a:prstGeom>
          <a:noFill/>
          <a:ln/>
        </p:spPr>
        <p:txBody>
          <a:bodyPr wrap="square" rtlCol="0" anchor="t"/>
          <a:lstStyle/>
          <a:p>
            <a:pPr marL="0" indent="0">
              <a:lnSpc>
                <a:spcPts val="2734"/>
              </a:lnSpc>
              <a:buNone/>
            </a:pPr>
            <a:r>
              <a:rPr lang="en-US" sz="2187" dirty="0">
                <a:solidFill>
                  <a:srgbClr val="476FD6"/>
                </a:solidFill>
                <a:latin typeface="Roboto Slab" pitchFamily="34" charset="0"/>
                <a:ea typeface="Roboto Slab" pitchFamily="34" charset="-122"/>
                <a:cs typeface="Roboto Slab" pitchFamily="34" charset="-120"/>
              </a:rPr>
              <a:t>Remove Unnecessary Instructions</a:t>
            </a:r>
            <a:endParaRPr lang="en-US" sz="2187" dirty="0"/>
          </a:p>
        </p:txBody>
      </p:sp>
      <p:sp>
        <p:nvSpPr>
          <p:cNvPr id="12" name="Text 10"/>
          <p:cNvSpPr/>
          <p:nvPr/>
        </p:nvSpPr>
        <p:spPr>
          <a:xfrm>
            <a:off x="8148399" y="3498652"/>
            <a:ext cx="4444008" cy="1066205"/>
          </a:xfrm>
          <a:prstGeom prst="rect">
            <a:avLst/>
          </a:prstGeom>
          <a:noFill/>
          <a:ln/>
        </p:spPr>
        <p:txBody>
          <a:bodyPr wrap="square" rtlCol="0" anchor="t"/>
          <a:lstStyle/>
          <a:p>
            <a:pPr marL="0" indent="0">
              <a:lnSpc>
                <a:spcPts val="2799"/>
              </a:lnSpc>
              <a:buNone/>
            </a:pPr>
            <a:r>
              <a:rPr lang="en-US" sz="1750" dirty="0">
                <a:solidFill>
                  <a:srgbClr val="15213F"/>
                </a:solidFill>
                <a:latin typeface="Roboto" pitchFamily="34" charset="0"/>
                <a:ea typeface="Roboto" pitchFamily="34" charset="-122"/>
                <a:cs typeface="Roboto" pitchFamily="34" charset="-120"/>
              </a:rPr>
              <a:t>Eliminate dead code to reduce the size of the executable, improve performance, and enhance maintainability.</a:t>
            </a:r>
            <a:endParaRPr lang="en-US" sz="1750" dirty="0"/>
          </a:p>
        </p:txBody>
      </p:sp>
      <p:sp>
        <p:nvSpPr>
          <p:cNvPr id="13" name="Shape 11"/>
          <p:cNvSpPr/>
          <p:nvPr/>
        </p:nvSpPr>
        <p:spPr>
          <a:xfrm>
            <a:off x="2037993" y="4968835"/>
            <a:ext cx="499943" cy="499943"/>
          </a:xfrm>
          <a:prstGeom prst="roundRect">
            <a:avLst>
              <a:gd name="adj" fmla="val 26667"/>
            </a:avLst>
          </a:prstGeom>
          <a:solidFill>
            <a:srgbClr val="DEE7F7"/>
          </a:solidFill>
          <a:ln/>
        </p:spPr>
      </p:sp>
      <p:sp>
        <p:nvSpPr>
          <p:cNvPr id="14" name="Text 12"/>
          <p:cNvSpPr/>
          <p:nvPr/>
        </p:nvSpPr>
        <p:spPr>
          <a:xfrm>
            <a:off x="2197894" y="5010507"/>
            <a:ext cx="180023" cy="416481"/>
          </a:xfrm>
          <a:prstGeom prst="rect">
            <a:avLst/>
          </a:prstGeom>
          <a:noFill/>
          <a:ln/>
        </p:spPr>
        <p:txBody>
          <a:bodyPr wrap="none" rtlCol="0" anchor="t"/>
          <a:lstStyle/>
          <a:p>
            <a:pPr marL="0" indent="0" algn="ctr">
              <a:lnSpc>
                <a:spcPts val="3281"/>
              </a:lnSpc>
              <a:buNone/>
            </a:pPr>
            <a:r>
              <a:rPr lang="en-US" sz="2624" dirty="0">
                <a:solidFill>
                  <a:srgbClr val="476FD6"/>
                </a:solidFill>
                <a:latin typeface="Roboto Slab" pitchFamily="34" charset="0"/>
                <a:ea typeface="Roboto Slab" pitchFamily="34" charset="-122"/>
                <a:cs typeface="Roboto Slab" pitchFamily="34" charset="-120"/>
              </a:rPr>
              <a:t>3</a:t>
            </a:r>
            <a:endParaRPr lang="en-US" sz="2624" dirty="0"/>
          </a:p>
        </p:txBody>
      </p:sp>
      <p:sp>
        <p:nvSpPr>
          <p:cNvPr id="15" name="Text 13"/>
          <p:cNvSpPr/>
          <p:nvPr/>
        </p:nvSpPr>
        <p:spPr>
          <a:xfrm>
            <a:off x="2760107" y="5045154"/>
            <a:ext cx="3100864" cy="347186"/>
          </a:xfrm>
          <a:prstGeom prst="rect">
            <a:avLst/>
          </a:prstGeom>
          <a:noFill/>
          <a:ln/>
        </p:spPr>
        <p:txBody>
          <a:bodyPr wrap="none" rtlCol="0" anchor="t"/>
          <a:lstStyle/>
          <a:p>
            <a:pPr marL="0" indent="0">
              <a:lnSpc>
                <a:spcPts val="2734"/>
              </a:lnSpc>
              <a:buNone/>
            </a:pPr>
            <a:r>
              <a:rPr lang="en-US" sz="2187" dirty="0">
                <a:solidFill>
                  <a:srgbClr val="476FD6"/>
                </a:solidFill>
                <a:latin typeface="Roboto Slab" pitchFamily="34" charset="0"/>
                <a:ea typeface="Roboto Slab" pitchFamily="34" charset="-122"/>
                <a:cs typeface="Roboto Slab" pitchFamily="34" charset="-120"/>
              </a:rPr>
              <a:t>Optimize Compile-Time</a:t>
            </a:r>
            <a:endParaRPr lang="en-US" sz="2187" dirty="0"/>
          </a:p>
        </p:txBody>
      </p:sp>
      <p:sp>
        <p:nvSpPr>
          <p:cNvPr id="16" name="Text 14"/>
          <p:cNvSpPr/>
          <p:nvPr/>
        </p:nvSpPr>
        <p:spPr>
          <a:xfrm>
            <a:off x="2760107" y="5525572"/>
            <a:ext cx="4444008" cy="1421606"/>
          </a:xfrm>
          <a:prstGeom prst="rect">
            <a:avLst/>
          </a:prstGeom>
          <a:noFill/>
          <a:ln/>
        </p:spPr>
        <p:txBody>
          <a:bodyPr wrap="square" rtlCol="0" anchor="t"/>
          <a:lstStyle/>
          <a:p>
            <a:pPr marL="0" indent="0">
              <a:lnSpc>
                <a:spcPts val="2799"/>
              </a:lnSpc>
              <a:buNone/>
            </a:pPr>
            <a:r>
              <a:rPr lang="en-US" sz="1750" dirty="0">
                <a:solidFill>
                  <a:srgbClr val="15213F"/>
                </a:solidFill>
                <a:latin typeface="Roboto" pitchFamily="34" charset="0"/>
                <a:ea typeface="Roboto" pitchFamily="34" charset="-122"/>
                <a:cs typeface="Roboto" pitchFamily="34" charset="-120"/>
              </a:rPr>
              <a:t>Dead code elimination can reduce the time and resources required during the compilation process, leading to faster build times.</a:t>
            </a:r>
            <a:endParaRPr lang="en-US" sz="1750" dirty="0"/>
          </a:p>
        </p:txBody>
      </p:sp>
      <p:sp>
        <p:nvSpPr>
          <p:cNvPr id="17" name="Shape 15"/>
          <p:cNvSpPr/>
          <p:nvPr/>
        </p:nvSpPr>
        <p:spPr>
          <a:xfrm>
            <a:off x="7426285" y="4968835"/>
            <a:ext cx="499943" cy="499943"/>
          </a:xfrm>
          <a:prstGeom prst="roundRect">
            <a:avLst>
              <a:gd name="adj" fmla="val 26667"/>
            </a:avLst>
          </a:prstGeom>
          <a:solidFill>
            <a:srgbClr val="DEE7F7"/>
          </a:solidFill>
          <a:ln/>
        </p:spPr>
      </p:sp>
      <p:sp>
        <p:nvSpPr>
          <p:cNvPr id="18" name="Text 16"/>
          <p:cNvSpPr/>
          <p:nvPr/>
        </p:nvSpPr>
        <p:spPr>
          <a:xfrm>
            <a:off x="7579638" y="5010507"/>
            <a:ext cx="193238" cy="416481"/>
          </a:xfrm>
          <a:prstGeom prst="rect">
            <a:avLst/>
          </a:prstGeom>
          <a:noFill/>
          <a:ln/>
        </p:spPr>
        <p:txBody>
          <a:bodyPr wrap="none" rtlCol="0" anchor="t"/>
          <a:lstStyle/>
          <a:p>
            <a:pPr marL="0" indent="0" algn="ctr">
              <a:lnSpc>
                <a:spcPts val="3281"/>
              </a:lnSpc>
              <a:buNone/>
            </a:pPr>
            <a:r>
              <a:rPr lang="en-US" sz="2624" dirty="0">
                <a:solidFill>
                  <a:srgbClr val="476FD6"/>
                </a:solidFill>
                <a:latin typeface="Roboto Slab" pitchFamily="34" charset="0"/>
                <a:ea typeface="Roboto Slab" pitchFamily="34" charset="-122"/>
                <a:cs typeface="Roboto Slab" pitchFamily="34" charset="-120"/>
              </a:rPr>
              <a:t>4</a:t>
            </a:r>
            <a:endParaRPr lang="en-US" sz="2624" dirty="0"/>
          </a:p>
        </p:txBody>
      </p:sp>
      <p:sp>
        <p:nvSpPr>
          <p:cNvPr id="19" name="Text 17"/>
          <p:cNvSpPr/>
          <p:nvPr/>
        </p:nvSpPr>
        <p:spPr>
          <a:xfrm>
            <a:off x="8148399" y="5045154"/>
            <a:ext cx="3128486" cy="347186"/>
          </a:xfrm>
          <a:prstGeom prst="rect">
            <a:avLst/>
          </a:prstGeom>
          <a:noFill/>
          <a:ln/>
        </p:spPr>
        <p:txBody>
          <a:bodyPr wrap="none" rtlCol="0" anchor="t"/>
          <a:lstStyle/>
          <a:p>
            <a:pPr marL="0" indent="0">
              <a:lnSpc>
                <a:spcPts val="2734"/>
              </a:lnSpc>
              <a:buNone/>
            </a:pPr>
            <a:r>
              <a:rPr lang="en-US" sz="2187" dirty="0">
                <a:solidFill>
                  <a:srgbClr val="476FD6"/>
                </a:solidFill>
                <a:latin typeface="Roboto Slab" pitchFamily="34" charset="0"/>
                <a:ea typeface="Roboto Slab" pitchFamily="34" charset="-122"/>
                <a:cs typeface="Roboto Slab" pitchFamily="34" charset="-120"/>
              </a:rPr>
              <a:t>Improve Static Analysis</a:t>
            </a:r>
            <a:endParaRPr lang="en-US" sz="2187" dirty="0"/>
          </a:p>
        </p:txBody>
      </p:sp>
      <p:sp>
        <p:nvSpPr>
          <p:cNvPr id="20" name="Text 18"/>
          <p:cNvSpPr/>
          <p:nvPr/>
        </p:nvSpPr>
        <p:spPr>
          <a:xfrm>
            <a:off x="8148399" y="5525572"/>
            <a:ext cx="4444008" cy="1421606"/>
          </a:xfrm>
          <a:prstGeom prst="rect">
            <a:avLst/>
          </a:prstGeom>
          <a:noFill/>
          <a:ln/>
        </p:spPr>
        <p:txBody>
          <a:bodyPr wrap="square" rtlCol="0" anchor="t"/>
          <a:lstStyle/>
          <a:p>
            <a:pPr marL="0" indent="0">
              <a:lnSpc>
                <a:spcPts val="2799"/>
              </a:lnSpc>
              <a:buNone/>
            </a:pPr>
            <a:r>
              <a:rPr lang="en-US" sz="1750" dirty="0">
                <a:solidFill>
                  <a:srgbClr val="15213F"/>
                </a:solidFill>
                <a:latin typeface="Roboto" pitchFamily="34" charset="0"/>
                <a:ea typeface="Roboto" pitchFamily="34" charset="-122"/>
                <a:cs typeface="Roboto" pitchFamily="34" charset="-120"/>
              </a:rPr>
              <a:t>Removing dead code helps static analysis tools provide more accurate and relevant information about the program structure and behavior.</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pic>
        <p:nvPicPr>
          <p:cNvPr id="4" name="Image 0" descr="preencoded.png"/>
          <p:cNvPicPr>
            <a:picLocks noChangeAspect="1"/>
          </p:cNvPicPr>
          <p:nvPr/>
        </p:nvPicPr>
        <p:blipFill>
          <a:blip r:embed="rId3"/>
          <a:stretch>
            <a:fillRect/>
          </a:stretch>
        </p:blipFill>
        <p:spPr>
          <a:xfrm>
            <a:off x="10972800" y="0"/>
            <a:ext cx="3657600" cy="8229600"/>
          </a:xfrm>
          <a:prstGeom prst="rect">
            <a:avLst/>
          </a:prstGeom>
        </p:spPr>
      </p:pic>
      <p:sp>
        <p:nvSpPr>
          <p:cNvPr id="5" name="Text 2"/>
          <p:cNvSpPr/>
          <p:nvPr/>
        </p:nvSpPr>
        <p:spPr>
          <a:xfrm>
            <a:off x="833199" y="934760"/>
            <a:ext cx="5554980" cy="694373"/>
          </a:xfrm>
          <a:prstGeom prst="rect">
            <a:avLst/>
          </a:prstGeom>
          <a:noFill/>
          <a:ln/>
        </p:spPr>
        <p:txBody>
          <a:bodyPr wrap="none" rtlCol="0" anchor="t"/>
          <a:lstStyle/>
          <a:p>
            <a:pPr marL="0" indent="0">
              <a:lnSpc>
                <a:spcPts val="5468"/>
              </a:lnSpc>
              <a:buNone/>
            </a:pPr>
            <a:r>
              <a:rPr lang="en-US" sz="4374" dirty="0">
                <a:solidFill>
                  <a:srgbClr val="476FD6"/>
                </a:solidFill>
                <a:latin typeface="Roboto Slab" pitchFamily="34" charset="0"/>
                <a:ea typeface="Roboto Slab" pitchFamily="34" charset="-122"/>
                <a:cs typeface="Roboto Slab" pitchFamily="34" charset="-120"/>
              </a:rPr>
              <a:t>Loop Optimizations</a:t>
            </a:r>
            <a:endParaRPr lang="en-US" sz="4374" dirty="0"/>
          </a:p>
        </p:txBody>
      </p:sp>
      <p:pic>
        <p:nvPicPr>
          <p:cNvPr id="6" name="Image 1" descr="preencoded.png"/>
          <p:cNvPicPr>
            <a:picLocks noChangeAspect="1"/>
          </p:cNvPicPr>
          <p:nvPr/>
        </p:nvPicPr>
        <p:blipFill>
          <a:blip r:embed="rId4"/>
          <a:stretch>
            <a:fillRect/>
          </a:stretch>
        </p:blipFill>
        <p:spPr>
          <a:xfrm>
            <a:off x="833199" y="1962388"/>
            <a:ext cx="1110972" cy="1777484"/>
          </a:xfrm>
          <a:prstGeom prst="rect">
            <a:avLst/>
          </a:prstGeom>
        </p:spPr>
      </p:pic>
      <p:sp>
        <p:nvSpPr>
          <p:cNvPr id="7" name="Text 3"/>
          <p:cNvSpPr/>
          <p:nvPr/>
        </p:nvSpPr>
        <p:spPr>
          <a:xfrm>
            <a:off x="2277428" y="2184559"/>
            <a:ext cx="2777490" cy="347186"/>
          </a:xfrm>
          <a:prstGeom prst="rect">
            <a:avLst/>
          </a:prstGeom>
          <a:noFill/>
          <a:ln/>
        </p:spPr>
        <p:txBody>
          <a:bodyPr wrap="none" rtlCol="0" anchor="t"/>
          <a:lstStyle/>
          <a:p>
            <a:pPr marL="0" indent="0" algn="l">
              <a:lnSpc>
                <a:spcPts val="2734"/>
              </a:lnSpc>
              <a:buNone/>
            </a:pPr>
            <a:r>
              <a:rPr lang="en-US" sz="2187" dirty="0">
                <a:solidFill>
                  <a:srgbClr val="476FD6"/>
                </a:solidFill>
                <a:latin typeface="Roboto Slab" pitchFamily="34" charset="0"/>
                <a:ea typeface="Roboto Slab" pitchFamily="34" charset="-122"/>
                <a:cs typeface="Roboto Slab" pitchFamily="34" charset="-120"/>
              </a:rPr>
              <a:t>Loop Unrolling</a:t>
            </a:r>
            <a:endParaRPr lang="en-US" sz="2187" dirty="0"/>
          </a:p>
        </p:txBody>
      </p:sp>
      <p:sp>
        <p:nvSpPr>
          <p:cNvPr id="8" name="Text 4"/>
          <p:cNvSpPr/>
          <p:nvPr/>
        </p:nvSpPr>
        <p:spPr>
          <a:xfrm>
            <a:off x="2277428" y="2664976"/>
            <a:ext cx="7862173" cy="710803"/>
          </a:xfrm>
          <a:prstGeom prst="rect">
            <a:avLst/>
          </a:prstGeom>
          <a:noFill/>
          <a:ln/>
        </p:spPr>
        <p:txBody>
          <a:bodyPr wrap="square" rtlCol="0" anchor="t"/>
          <a:lstStyle/>
          <a:p>
            <a:pPr marL="0" indent="0" algn="l">
              <a:lnSpc>
                <a:spcPts val="2799"/>
              </a:lnSpc>
              <a:buNone/>
            </a:pPr>
            <a:r>
              <a:rPr lang="en-US" sz="1750" dirty="0">
                <a:solidFill>
                  <a:srgbClr val="15213F"/>
                </a:solidFill>
                <a:latin typeface="Roboto" pitchFamily="34" charset="0"/>
                <a:ea typeface="Roboto" pitchFamily="34" charset="-122"/>
                <a:cs typeface="Roboto" pitchFamily="34" charset="-120"/>
              </a:rPr>
              <a:t>Unroll loops to reduce iteration overhead and enable further optimizations like SIMD parallelization.</a:t>
            </a:r>
            <a:endParaRPr lang="en-US" sz="1750" dirty="0"/>
          </a:p>
        </p:txBody>
      </p:sp>
      <p:pic>
        <p:nvPicPr>
          <p:cNvPr id="9" name="Image 2" descr="preencoded.png"/>
          <p:cNvPicPr>
            <a:picLocks noChangeAspect="1"/>
          </p:cNvPicPr>
          <p:nvPr/>
        </p:nvPicPr>
        <p:blipFill>
          <a:blip r:embed="rId5"/>
          <a:stretch>
            <a:fillRect/>
          </a:stretch>
        </p:blipFill>
        <p:spPr>
          <a:xfrm>
            <a:off x="833199" y="3739872"/>
            <a:ext cx="1110972" cy="1777484"/>
          </a:xfrm>
          <a:prstGeom prst="rect">
            <a:avLst/>
          </a:prstGeom>
        </p:spPr>
      </p:pic>
      <p:sp>
        <p:nvSpPr>
          <p:cNvPr id="10" name="Text 5"/>
          <p:cNvSpPr/>
          <p:nvPr/>
        </p:nvSpPr>
        <p:spPr>
          <a:xfrm>
            <a:off x="2277428" y="3962043"/>
            <a:ext cx="3634740" cy="347186"/>
          </a:xfrm>
          <a:prstGeom prst="rect">
            <a:avLst/>
          </a:prstGeom>
          <a:noFill/>
          <a:ln/>
        </p:spPr>
        <p:txBody>
          <a:bodyPr wrap="none" rtlCol="0" anchor="t"/>
          <a:lstStyle/>
          <a:p>
            <a:pPr marL="0" indent="0" algn="l">
              <a:lnSpc>
                <a:spcPts val="2734"/>
              </a:lnSpc>
              <a:buNone/>
            </a:pPr>
            <a:r>
              <a:rPr lang="en-US" sz="2187" dirty="0">
                <a:solidFill>
                  <a:srgbClr val="476FD6"/>
                </a:solidFill>
                <a:latin typeface="Roboto Slab" pitchFamily="34" charset="0"/>
                <a:ea typeface="Roboto Slab" pitchFamily="34" charset="-122"/>
                <a:cs typeface="Roboto Slab" pitchFamily="34" charset="-120"/>
              </a:rPr>
              <a:t>Loop Invariant Code Motion</a:t>
            </a:r>
            <a:endParaRPr lang="en-US" sz="2187" dirty="0"/>
          </a:p>
        </p:txBody>
      </p:sp>
      <p:sp>
        <p:nvSpPr>
          <p:cNvPr id="11" name="Text 6"/>
          <p:cNvSpPr/>
          <p:nvPr/>
        </p:nvSpPr>
        <p:spPr>
          <a:xfrm>
            <a:off x="2277428" y="4442460"/>
            <a:ext cx="7862173" cy="710803"/>
          </a:xfrm>
          <a:prstGeom prst="rect">
            <a:avLst/>
          </a:prstGeom>
          <a:noFill/>
          <a:ln/>
        </p:spPr>
        <p:txBody>
          <a:bodyPr wrap="square" rtlCol="0" anchor="t"/>
          <a:lstStyle/>
          <a:p>
            <a:pPr marL="0" indent="0" algn="l">
              <a:lnSpc>
                <a:spcPts val="2799"/>
              </a:lnSpc>
              <a:buNone/>
            </a:pPr>
            <a:r>
              <a:rPr lang="en-US" sz="1750" dirty="0">
                <a:solidFill>
                  <a:srgbClr val="15213F"/>
                </a:solidFill>
                <a:latin typeface="Roboto" pitchFamily="34" charset="0"/>
                <a:ea typeface="Roboto" pitchFamily="34" charset="-122"/>
                <a:cs typeface="Roboto" pitchFamily="34" charset="-120"/>
              </a:rPr>
              <a:t>Move code that doesn't change within a loop out of the loop to avoid redundant computations.</a:t>
            </a:r>
            <a:endParaRPr lang="en-US" sz="1750" dirty="0"/>
          </a:p>
        </p:txBody>
      </p:sp>
      <p:pic>
        <p:nvPicPr>
          <p:cNvPr id="12" name="Image 3" descr="preencoded.png"/>
          <p:cNvPicPr>
            <a:picLocks noChangeAspect="1"/>
          </p:cNvPicPr>
          <p:nvPr/>
        </p:nvPicPr>
        <p:blipFill>
          <a:blip r:embed="rId6"/>
          <a:stretch>
            <a:fillRect/>
          </a:stretch>
        </p:blipFill>
        <p:spPr>
          <a:xfrm>
            <a:off x="833199" y="5517356"/>
            <a:ext cx="1110972" cy="1777484"/>
          </a:xfrm>
          <a:prstGeom prst="rect">
            <a:avLst/>
          </a:prstGeom>
        </p:spPr>
      </p:pic>
      <p:sp>
        <p:nvSpPr>
          <p:cNvPr id="13" name="Text 7"/>
          <p:cNvSpPr/>
          <p:nvPr/>
        </p:nvSpPr>
        <p:spPr>
          <a:xfrm>
            <a:off x="2277428" y="5739527"/>
            <a:ext cx="2777490" cy="347186"/>
          </a:xfrm>
          <a:prstGeom prst="rect">
            <a:avLst/>
          </a:prstGeom>
          <a:noFill/>
          <a:ln/>
        </p:spPr>
        <p:txBody>
          <a:bodyPr wrap="none" rtlCol="0" anchor="t"/>
          <a:lstStyle/>
          <a:p>
            <a:pPr marL="0" indent="0" algn="l">
              <a:lnSpc>
                <a:spcPts val="2734"/>
              </a:lnSpc>
              <a:buNone/>
            </a:pPr>
            <a:r>
              <a:rPr lang="en-US" sz="2187" dirty="0">
                <a:solidFill>
                  <a:srgbClr val="476FD6"/>
                </a:solidFill>
                <a:latin typeface="Roboto Slab" pitchFamily="34" charset="0"/>
                <a:ea typeface="Roboto Slab" pitchFamily="34" charset="-122"/>
                <a:cs typeface="Roboto Slab" pitchFamily="34" charset="-120"/>
              </a:rPr>
              <a:t>Loop Fusion</a:t>
            </a:r>
            <a:endParaRPr lang="en-US" sz="2187" dirty="0"/>
          </a:p>
        </p:txBody>
      </p:sp>
      <p:sp>
        <p:nvSpPr>
          <p:cNvPr id="14" name="Text 8"/>
          <p:cNvSpPr/>
          <p:nvPr/>
        </p:nvSpPr>
        <p:spPr>
          <a:xfrm>
            <a:off x="2277428" y="6219944"/>
            <a:ext cx="7862173" cy="710803"/>
          </a:xfrm>
          <a:prstGeom prst="rect">
            <a:avLst/>
          </a:prstGeom>
          <a:noFill/>
          <a:ln/>
        </p:spPr>
        <p:txBody>
          <a:bodyPr wrap="square" rtlCol="0" anchor="t"/>
          <a:lstStyle/>
          <a:p>
            <a:pPr marL="0" indent="0" algn="l">
              <a:lnSpc>
                <a:spcPts val="2799"/>
              </a:lnSpc>
              <a:buNone/>
            </a:pPr>
            <a:r>
              <a:rPr lang="en-US" sz="1750" dirty="0">
                <a:solidFill>
                  <a:srgbClr val="15213F"/>
                </a:solidFill>
                <a:latin typeface="Roboto" pitchFamily="34" charset="0"/>
                <a:ea typeface="Roboto" pitchFamily="34" charset="-122"/>
                <a:cs typeface="Roboto" pitchFamily="34" charset="-120"/>
              </a:rPr>
              <a:t>Combine multiple loops that operate on the same data into a single loop to improve cache utilization.</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44</TotalTime>
  <Words>991</Words>
  <Application>Microsoft Office PowerPoint</Application>
  <PresentationFormat>Custom</PresentationFormat>
  <Paragraphs>114</Paragraphs>
  <Slides>14</Slides>
  <Notes>12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14</vt:i4>
      </vt:variant>
    </vt:vector>
  </HeadingPairs>
  <TitlesOfParts>
    <vt:vector size="23" baseType="lpstr">
      <vt:lpstr>Arial</vt:lpstr>
      <vt:lpstr>Britannic Bold</vt:lpstr>
      <vt:lpstr>Calibri</vt:lpstr>
      <vt:lpstr>Eras Demi ITC</vt:lpstr>
      <vt:lpstr>Roboto</vt:lpstr>
      <vt:lpstr>Roboto Slab</vt:lpstr>
      <vt:lpstr>Times New Roman</vt:lpstr>
      <vt:lpstr>Wingdings</vt:lpstr>
      <vt:lpstr>Office Theme</vt:lpstr>
      <vt:lpstr>CODE OPTIMIZATION TECHNIQUES IN C.D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PUNEETH</dc:creator>
  <cp:lastModifiedBy>PUNEETH GUNTIPALLI</cp:lastModifiedBy>
  <cp:revision>6</cp:revision>
  <dcterms:created xsi:type="dcterms:W3CDTF">2024-03-28T16:57:36Z</dcterms:created>
  <dcterms:modified xsi:type="dcterms:W3CDTF">2024-09-23T06:39:16Z</dcterms:modified>
</cp:coreProperties>
</file>